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15" r:id="rId2"/>
    <p:sldId id="316" r:id="rId3"/>
    <p:sldId id="609" r:id="rId4"/>
    <p:sldId id="608" r:id="rId5"/>
    <p:sldId id="261" r:id="rId6"/>
    <p:sldId id="604" r:id="rId7"/>
    <p:sldId id="605" r:id="rId8"/>
    <p:sldId id="282" r:id="rId9"/>
    <p:sldId id="257" r:id="rId10"/>
    <p:sldId id="258" r:id="rId11"/>
    <p:sldId id="330" r:id="rId12"/>
    <p:sldId id="328" r:id="rId13"/>
    <p:sldId id="260" r:id="rId14"/>
    <p:sldId id="551" r:id="rId15"/>
    <p:sldId id="354" r:id="rId16"/>
    <p:sldId id="584" r:id="rId17"/>
    <p:sldId id="332" r:id="rId18"/>
    <p:sldId id="549" r:id="rId19"/>
    <p:sldId id="552" r:id="rId20"/>
    <p:sldId id="329" r:id="rId21"/>
    <p:sldId id="334" r:id="rId22"/>
    <p:sldId id="336" r:id="rId23"/>
    <p:sldId id="337" r:id="rId24"/>
    <p:sldId id="264" r:id="rId25"/>
    <p:sldId id="338" r:id="rId26"/>
    <p:sldId id="300" r:id="rId27"/>
    <p:sldId id="265" r:id="rId28"/>
    <p:sldId id="298" r:id="rId29"/>
    <p:sldId id="350" r:id="rId30"/>
    <p:sldId id="266" r:id="rId31"/>
    <p:sldId id="348" r:id="rId32"/>
    <p:sldId id="267" r:id="rId33"/>
    <p:sldId id="349" r:id="rId34"/>
    <p:sldId id="302" r:id="rId35"/>
    <p:sldId id="301" r:id="rId36"/>
    <p:sldId id="273" r:id="rId37"/>
    <p:sldId id="352" r:id="rId38"/>
    <p:sldId id="268" r:id="rId39"/>
    <p:sldId id="296" r:id="rId40"/>
    <p:sldId id="554" r:id="rId41"/>
    <p:sldId id="594" r:id="rId42"/>
    <p:sldId id="595" r:id="rId43"/>
    <p:sldId id="596" r:id="rId44"/>
    <p:sldId id="269" r:id="rId45"/>
    <p:sldId id="344" r:id="rId46"/>
    <p:sldId id="270" r:id="rId47"/>
    <p:sldId id="353" r:id="rId48"/>
    <p:sldId id="271" r:id="rId49"/>
    <p:sldId id="414" r:id="rId50"/>
    <p:sldId id="303" r:id="rId51"/>
    <p:sldId id="392" r:id="rId52"/>
    <p:sldId id="406" r:id="rId53"/>
    <p:sldId id="259" r:id="rId54"/>
    <p:sldId id="610" r:id="rId55"/>
    <p:sldId id="606" r:id="rId56"/>
    <p:sldId id="585" r:id="rId57"/>
    <p:sldId id="607" r:id="rId58"/>
    <p:sldId id="262" r:id="rId59"/>
    <p:sldId id="574" r:id="rId60"/>
    <p:sldId id="577" r:id="rId61"/>
    <p:sldId id="576" r:id="rId62"/>
    <p:sldId id="578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79" r:id="rId71"/>
    <p:sldId id="601" r:id="rId72"/>
    <p:sldId id="600" r:id="rId73"/>
    <p:sldId id="368" r:id="rId74"/>
    <p:sldId id="372" r:id="rId75"/>
    <p:sldId id="587" r:id="rId76"/>
    <p:sldId id="355" r:id="rId77"/>
    <p:sldId id="401" r:id="rId78"/>
    <p:sldId id="420" r:id="rId79"/>
    <p:sldId id="421" r:id="rId80"/>
    <p:sldId id="422" r:id="rId81"/>
    <p:sldId id="423" r:id="rId82"/>
    <p:sldId id="424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 Quang Thien" initials="LQT" lastIdx="1" clrIdx="0">
    <p:extLst>
      <p:ext uri="{19B8F6BF-5375-455C-9EA6-DF929625EA0E}">
        <p15:presenceInfo xmlns:p15="http://schemas.microsoft.com/office/powerpoint/2012/main" userId="Lam Quang Thi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66" autoAdjust="0"/>
    <p:restoredTop sz="95033" autoAdjust="0"/>
  </p:normalViewPr>
  <p:slideViewPr>
    <p:cSldViewPr>
      <p:cViewPr varScale="1">
        <p:scale>
          <a:sx n="79" d="100"/>
          <a:sy n="79" d="100"/>
        </p:scale>
        <p:origin x="185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A525B-9561-49D1-8CC8-FB9C1BC7B214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61344-845E-434A-AEFE-93BD309DA2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76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Electoral_Colleg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United_States_presidential_inauguration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a-strange-paradox-the-better-we-manage-to-contain-the-coronavirus-pandemic-the-less-we-will-learn-from-it-135268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75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4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https://nanogenpharma.com/products/covid19-innovation-c16.html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4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https://newsbeezer.com/vietnameng/vff-officially-sues-referee-al-jassim-to-fifa-for-forced-vietnam-tel-to-fight-australia-in-the-game/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93208-9CC3-4F38-A2E6-E08394D8DB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9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43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Formal voting by the members of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hlinkClick r:id="rId3" tooltip="United States Electoral Colleg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Electoral College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takes place in mid-December, and the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hlinkClick r:id="rId4" tooltip="United States presidential inaugur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presidential inauguration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is then usually held on January 20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Donald Trump’s fallacy: hasty generalization (he did not have enough evidence for his conclusion of winning the election on Nov 15, 2020)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Trump’s supporters: inappropriate appeal to authority: Trump’s claim is highly improbable, but they still trusted and supported him.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1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96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Oversimplified cause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91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Mere correlation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24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3: Post hoc</a:t>
            </a:r>
          </a:p>
          <a:p>
            <a:r>
              <a:rPr lang="en-US" dirty="0"/>
              <a:t>2+ 4: Mere correlation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1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080808"/>
                </a:solidFill>
              </a:rPr>
              <a:t>Đoàn Lê Minh Anh 				ENENWE21308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080808"/>
                </a:solidFill>
              </a:rPr>
              <a:t>Phan Mỹ Anh						ENENWE22409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080808"/>
                </a:solidFill>
              </a:rPr>
              <a:t>Hoàng Minh Châu				ENENWE22459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080808"/>
                </a:solidFill>
              </a:rPr>
              <a:t>Nguyễn Thục Đoan 				ENENWE22386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080808"/>
                </a:solidFill>
              </a:rPr>
              <a:t>Nguyễn Ngọc Hân 				ENENWE22413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080808"/>
                </a:solidFill>
              </a:rPr>
              <a:t>Đỗ Hồng Ngọc 			  		BABAIU21248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080808"/>
                </a:solidFill>
              </a:rPr>
              <a:t>Phan Bảo Ngọc 					ENENWE2268</a:t>
            </a:r>
            <a:endParaRPr sz="3000">
              <a:solidFill>
                <a:srgbClr val="080808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>
                <a:solidFill>
                  <a:srgbClr val="080808"/>
                </a:solidFill>
              </a:rPr>
              <a:t>Triệu Nguyễn Thanh Thư 		ENENWE22390</a:t>
            </a:r>
            <a:endParaRPr sz="300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sample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34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and biased sample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2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Sample vs. Whole: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Hasty Generalization: In this fallacy, the focus is on drawing conclusions about a larger group or category based on a small subset or sample within that group.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Composition: This fallacy revolves around drawing conclusions about the entire collective entity based on the properties or qualities of its individual parts.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840-55B5-4520-8A3D-0DCC8173CE36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4114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840-55B5-4520-8A3D-0DCC8173CE36}" type="slidenum">
              <a:rPr lang="en-US" altLang="en-US" smtClean="0"/>
              <a:pPr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2535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64840-55B5-4520-8A3D-0DCC8173CE36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209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30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http://theconversation.com/a-strange-paradox-the-better-we-manage-to-contain-the-coronavirus-pandemic-the-less-we-will-learn-from-it-135268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C4445-829C-4263-BAF6-B5C0F137BB42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840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vi-VN" dirty="0"/>
              <a:t>http://hanoitimes.vn/hm-faces-boycott-in-vietnam-over-nine-dash-line-316905.html</a:t>
            </a:r>
          </a:p>
          <a:p>
            <a:pPr lvl="1"/>
            <a:endParaRPr lang="vi-VN" dirty="0"/>
          </a:p>
          <a:p>
            <a:pPr lvl="1"/>
            <a:r>
              <a:rPr lang="en-US" dirty="0"/>
              <a:t>https://www.yan.vn/nhu-chua-he-co-cuoc-tay-chay-hm-viet-nam-ha-gia-do-la-lai-dong-khach-264027.html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50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https://tuoitre.vn/gio-trai-dat-tat-den-nhung-xa-rac-430820.htm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20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9750" lvl="0" indent="-5143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Nguyễn Thiện Thành-ITDSIU22159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539750" lvl="0" indent="-5143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Phan Hoằng Khánh-ITDSIU22178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539750" lvl="0" indent="-5143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Nguyễn Tiến Dương-ITDSIU22174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539750" lvl="0" indent="-5143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Trần Nguyên Khánh-ITDSIU22171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539750" lvl="0" indent="-51435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Lê Huy Toàn-EEEESB22002</a:t>
            </a:r>
            <a:endParaRPr/>
          </a:p>
        </p:txBody>
      </p:sp>
      <p:sp>
        <p:nvSpPr>
          <p:cNvPr id="103" name="Google Shape;10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Nguyen Minh An + BEBEIU22185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Vu Cao Bang + BEBEIU22014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Tran Thi Ngoc Diep + BEBEIU22183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Nguyen Do Quoc Hai + BEBEIU22032 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Ngo Minh Khoi + BEBEIU22063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Nguyen Quoc Trung Nhan + BEBEIU22184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Vo Duc Trong + BEBEIU22155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Lam Hoang Xuan Yen + BEBEIU22272</a:t>
            </a:r>
            <a:endParaRPr/>
          </a:p>
        </p:txBody>
      </p:sp>
      <p:sp>
        <p:nvSpPr>
          <p:cNvPr id="120" name="Google Shape;12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5BBE4E"/>
              </a:buClr>
              <a:buSzPts val="3000"/>
              <a:buFont typeface="Noto Sans Symbols"/>
              <a:buChar char="❖"/>
            </a:pPr>
            <a:r>
              <a:rPr lang="en-US" sz="300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Phan Tấn Phong - BAFNIU21535</a:t>
            </a:r>
            <a:endParaRPr sz="300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rgbClr val="5BBE4E"/>
              </a:buClr>
              <a:buSzPts val="3000"/>
              <a:buFont typeface="Noto Sans Symbols"/>
              <a:buChar char="❖"/>
            </a:pPr>
            <a:r>
              <a:rPr lang="en-US" sz="300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Trương Thị Vân Anh - ENENIU22143</a:t>
            </a:r>
            <a:endParaRPr sz="300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rgbClr val="5BBE4E"/>
              </a:buClr>
              <a:buSzPts val="3000"/>
              <a:buFont typeface="Noto Sans Symbols"/>
              <a:buChar char="❖"/>
            </a:pPr>
            <a:r>
              <a:rPr lang="en-US" sz="300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Nguyễn Ngọc Anh Thư - ENENIU22154</a:t>
            </a:r>
            <a:endParaRPr sz="300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rgbClr val="5BBE4E"/>
              </a:buClr>
              <a:buSzPts val="3000"/>
              <a:buFont typeface="Noto Sans Symbols"/>
              <a:buChar char="❖"/>
            </a:pPr>
            <a:r>
              <a:rPr lang="en-US" sz="300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Nguyễn Tấn Dũng - ITITIU21185</a:t>
            </a:r>
            <a:endParaRPr sz="300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rgbClr val="5BBE4E"/>
              </a:buClr>
              <a:buSzPts val="3000"/>
              <a:buFont typeface="Noto Sans Symbols"/>
              <a:buChar char="❖"/>
            </a:pPr>
            <a:r>
              <a:rPr lang="en-US" sz="300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Lê Nguyễn Gia Anh - ENENIU22140</a:t>
            </a:r>
            <a:endParaRPr sz="300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rgbClr val="5BBE4E"/>
              </a:buClr>
              <a:buSzPts val="3000"/>
              <a:buFont typeface="Noto Sans Symbols"/>
              <a:buChar char="❖"/>
            </a:pPr>
            <a:r>
              <a:rPr lang="en-US" sz="300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Nguyễn Lê Ngọc Minh - ENENWE22344 </a:t>
            </a:r>
            <a:endParaRPr sz="300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rgbClr val="5BBE4E"/>
              </a:buClr>
              <a:buSzPts val="3000"/>
              <a:buFont typeface="Noto Sans Symbols"/>
              <a:buChar char="❖"/>
            </a:pPr>
            <a:r>
              <a:rPr lang="en-US" sz="300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Lê Anh Thy - ENENWE21409 </a:t>
            </a:r>
            <a:endParaRPr sz="300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rgbClr val="5BBE4E"/>
              </a:buClr>
              <a:buSzPts val="3000"/>
              <a:buFont typeface="Noto Sans Symbols"/>
              <a:buChar char="❖"/>
            </a:pPr>
            <a:r>
              <a:rPr lang="en-US" sz="3000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rPr>
              <a:t>Dương Minh Nguyệt - ENENIU22101</a:t>
            </a:r>
            <a:endParaRPr sz="3000">
              <a:solidFill>
                <a:srgbClr val="08080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3" name="Google Shape;15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https://laodong.vn/su-kien-binh-luan/dau-hoi-sau-vu-nu-sinh-bi-tai-nan-voi-nong-do-con-079-mg100ml-mau-1074778.ldo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72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6B2D-2DFC-4B68-8034-EFFCE7D70237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257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6B2D-2DFC-4B68-8034-EFFCE7D70237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358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6B2D-2DFC-4B68-8034-EFFCE7D70237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2545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6B2D-2DFC-4B68-8034-EFFCE7D70237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8503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6B2D-2DFC-4B68-8034-EFFCE7D70237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55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6B2D-2DFC-4B68-8034-EFFCE7D70237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4728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rần Quang Phước - ITDSIU20099		20%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Nguyễn Thị Thuỷ Ngân_ FAFBIU22114	20%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Đinh Hạnh Thảo - ENENWE21401		20%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Trương Hoàng Quyên - ENENWE21278	20%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Huỳnh Phương Thảo - BABAUH22211	20%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301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1. Nguyễn Đình Linh - ITDSIU20118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2. Phạm Hoài Nhật Nam - ITDSIU22143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3. Cao Khôi Nguyên - FAFBIU22254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4. Đặng Lê Quỳnh Như - BABAIU22415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5. Võ Thiện Phú - BTFTIU2118</a:t>
            </a: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1. Nguyễn Đình Linh - ITDSIU20118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2. Phạm Hoài Nhật Nam - ITDSIU22143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3. Cao Khôi Nguyên - FAFBIU22254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4. Đặng Lê Quỳnh Như - BABAIU22415</a:t>
            </a: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vi-VN" sz="2800"/>
              <a:t>5. Võ Thiện Phú - BTFTIU2118</a:t>
            </a: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92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62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61344-845E-434A-AEFE-93BD309DA21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809C0-DA34-453B-90EA-25FF645EE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A2E9C-58AD-4E86-A426-66298F8279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3BA12-7CE1-4035-9705-8E6EF2728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50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A5165E1-4286-4E99-AB67-80A4E03BD04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AEDEC-CFAD-4024-9D41-C22A9AC02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128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EF793-035C-4E10-9BF7-5B37249896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6FF0-E70A-463A-A40B-2B581C0746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969AA-3946-4A69-BCEC-1CEC03B117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6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69448-34F0-4B84-9143-79B014CBE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7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B8BE5-DCFB-4237-AC86-5B9FDED186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6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3D255-895D-425E-BB65-A396C2616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65B68-8FB2-4FBE-BF5E-ADD2158AC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5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871E8-AD43-452E-A062-949A79ABED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440A2A2-DB0A-48BF-A272-A51D7E2CC6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delhitimes.com/malaysia-says-mh370-crashed-in-indian-ocean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today.in/world/story/china-mocks-malaysia-for-hiring-witch-doctor-to-find-missing-plane-184746-2014-03-13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facebook.com/NguoiDamPhan/posts/pfbid0L3Mnber6fQrnCjLihQiLKykTthfo6wjvPBSgDDaCSQvV8Xi3G7uKtwxkp2PjYWEcl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hare/p/tVbjBJeQbSd7d3ZX/?mibextid=xfxF2i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8600"/>
            <a:ext cx="7772400" cy="1470025"/>
          </a:xfrm>
        </p:spPr>
        <p:txBody>
          <a:bodyPr/>
          <a:lstStyle/>
          <a:p>
            <a:r>
              <a:rPr lang="en-US" b="1" dirty="0"/>
              <a:t>REVIEW OF CHAPTER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752600"/>
            <a:ext cx="8077200" cy="4038600"/>
          </a:xfrm>
        </p:spPr>
        <p:txBody>
          <a:bodyPr/>
          <a:lstStyle/>
          <a:p>
            <a:pPr marL="514350" indent="-5143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/>
              <a:t>What is a fallacy?</a:t>
            </a:r>
          </a:p>
          <a:p>
            <a:pPr marL="514350" indent="-5143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/>
              <a:t>What is a fallacy of relevance? </a:t>
            </a:r>
          </a:p>
          <a:p>
            <a:pPr marL="514350" indent="-5143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/>
              <a:t>How many types of fallacies of relevance are there? </a:t>
            </a:r>
          </a:p>
        </p:txBody>
      </p:sp>
    </p:spTree>
    <p:extLst>
      <p:ext uri="{BB962C8B-B14F-4D97-AF65-F5344CB8AC3E}">
        <p14:creationId xmlns:p14="http://schemas.microsoft.com/office/powerpoint/2010/main" val="34157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"/>
            <a:ext cx="7848600" cy="914400"/>
          </a:xfrm>
        </p:spPr>
        <p:txBody>
          <a:bodyPr/>
          <a:lstStyle/>
          <a:p>
            <a:pPr eaLnBrk="1" hangingPunct="1"/>
            <a:r>
              <a:rPr lang="en-US" sz="3600" b="1" dirty="0"/>
              <a:t>Fallacies of Insufficient Evidence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842" y="723900"/>
            <a:ext cx="7848599" cy="5410200"/>
          </a:xfrm>
        </p:spPr>
        <p:txBody>
          <a:bodyPr/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Inappropriate appeal to authority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Appeal to ignorance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False alternatives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Loaded question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Questionable cause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Hasty generalization vs. Composition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Division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Slippery slope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Weak analogy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</a:pPr>
            <a:r>
              <a:rPr lang="en-US" sz="2800" dirty="0"/>
              <a:t>Inconsistency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411162"/>
          </a:xfrm>
        </p:spPr>
        <p:txBody>
          <a:bodyPr/>
          <a:lstStyle/>
          <a:p>
            <a:pPr eaLnBrk="1" hangingPunct="1"/>
            <a:r>
              <a:rPr lang="en-US" sz="3200" b="1" dirty="0"/>
              <a:t>Do you accept the argument?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63432" y="1709737"/>
            <a:ext cx="5188528" cy="2057400"/>
          </a:xfrm>
        </p:spPr>
        <p:txBody>
          <a:bodyPr/>
          <a:lstStyle/>
          <a:p>
            <a:pPr marL="457200" lvl="1" indent="0" eaLnBrk="1" hangingPunct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 dirty="0"/>
              <a:t>‘</a:t>
            </a:r>
            <a:r>
              <a:rPr lang="en-US" sz="2400" dirty="0"/>
              <a:t>My gardener told me that Donald Trump will win in 2024. So I definitely believe Trump will continue to develop the U.S.’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7471A-19A4-4C79-9A97-888ECFCA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404" y="1524000"/>
            <a:ext cx="3695700" cy="2428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39986-A8D6-8CE6-FADF-9220EC178B30}"/>
              </a:ext>
            </a:extLst>
          </p:cNvPr>
          <p:cNvSpPr txBox="1"/>
          <p:nvPr/>
        </p:nvSpPr>
        <p:spPr>
          <a:xfrm>
            <a:off x="533400" y="4343400"/>
            <a:ext cx="8382000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/>
              <a:t>To </a:t>
            </a:r>
            <a:r>
              <a:rPr lang="vi-VN" dirty="0" err="1"/>
              <a:t>remove</a:t>
            </a:r>
            <a:r>
              <a:rPr lang="vi-VN" dirty="0"/>
              <a:t> the </a:t>
            </a:r>
            <a:r>
              <a:rPr lang="vi-VN" dirty="0" err="1"/>
              <a:t>fallacy</a:t>
            </a:r>
            <a:r>
              <a:rPr lang="vi-VN" dirty="0"/>
              <a:t> </a:t>
            </a:r>
            <a:r>
              <a:rPr lang="en-US" dirty="0"/>
              <a:t>of this type, more information must be </a:t>
            </a:r>
            <a:r>
              <a:rPr lang="vi-VN" dirty="0" err="1"/>
              <a:t>provided</a:t>
            </a:r>
            <a:r>
              <a:rPr lang="vi-VN" dirty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vi-VN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‘</a:t>
            </a:r>
            <a:r>
              <a:rPr lang="en-US" dirty="0"/>
              <a:t>My gardener, </a:t>
            </a:r>
            <a:r>
              <a:rPr lang="en-US" b="1" dirty="0"/>
              <a:t>who </a:t>
            </a:r>
            <a:r>
              <a:rPr lang="vi-VN" b="1" dirty="0" err="1"/>
              <a:t>is</a:t>
            </a:r>
            <a:r>
              <a:rPr lang="vi-VN" b="1" dirty="0"/>
              <a:t> </a:t>
            </a:r>
            <a:r>
              <a:rPr lang="en-US" b="1" dirty="0"/>
              <a:t>a retired </a:t>
            </a:r>
            <a:r>
              <a:rPr lang="vi-VN" b="1" dirty="0" err="1"/>
              <a:t>popular</a:t>
            </a:r>
            <a:r>
              <a:rPr lang="en-US" b="1" dirty="0"/>
              <a:t> political analyst, </a:t>
            </a:r>
            <a:r>
              <a:rPr lang="en-US" dirty="0"/>
              <a:t>told me that Donald Trump will win in 2024. So I definitely believe Trump will continue to develop the U.S.’</a:t>
            </a:r>
          </a:p>
        </p:txBody>
      </p:sp>
    </p:spTree>
    <p:extLst>
      <p:ext uri="{BB962C8B-B14F-4D97-AF65-F5344CB8AC3E}">
        <p14:creationId xmlns:p14="http://schemas.microsoft.com/office/powerpoint/2010/main" val="2272028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sz="3600" b="1" dirty="0"/>
              <a:t>1. Inappropriate Appeal to Authority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49382" y="3200400"/>
            <a:ext cx="5313218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Who can we believe?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can we believe?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9050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Authority: </a:t>
            </a:r>
            <a:r>
              <a:rPr lang="en-US" sz="3200" dirty="0"/>
              <a:t>citations for credibility/reliability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89418" y="3048000"/>
            <a:ext cx="35052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1" dirty="0"/>
              <a:t>sources</a:t>
            </a: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3600" b="1" dirty="0"/>
              <a:t>claims/facts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218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55"/>
            <a:ext cx="8229600" cy="715962"/>
          </a:xfrm>
        </p:spPr>
        <p:txBody>
          <a:bodyPr/>
          <a:lstStyle/>
          <a:p>
            <a:pPr eaLnBrk="1" hangingPunct="1"/>
            <a:r>
              <a:rPr lang="en-US" sz="3600" b="1" dirty="0"/>
              <a:t>1. Inappropriate Appeal to Authority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29817"/>
            <a:ext cx="9379527" cy="54102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eaLnBrk="1" hangingPunct="1">
              <a:buNone/>
            </a:pPr>
            <a:endParaRPr lang="en-US" b="1" dirty="0"/>
          </a:p>
          <a:p>
            <a:pPr marL="0" indent="0" eaLnBrk="1" hangingPunct="1">
              <a:buNone/>
            </a:pPr>
            <a:r>
              <a:rPr lang="en-US" b="1" dirty="0"/>
              <a:t>A. Sources: Ways we can question credibility:</a:t>
            </a:r>
          </a:p>
          <a:p>
            <a:pPr marL="990600" lvl="1" indent="-533400" eaLnBrk="1" hangingPunct="1">
              <a:lnSpc>
                <a:spcPct val="150000"/>
              </a:lnSpc>
              <a:buFontTx/>
              <a:buAutoNum type="arabicPeriod"/>
            </a:pPr>
            <a:r>
              <a:rPr lang="en-US" dirty="0"/>
              <a:t>Are they a </a:t>
            </a:r>
            <a:r>
              <a:rPr lang="en-US" u="sng" dirty="0"/>
              <a:t>true</a:t>
            </a:r>
            <a:r>
              <a:rPr lang="en-US" dirty="0"/>
              <a:t> authority/expert? </a:t>
            </a:r>
          </a:p>
          <a:p>
            <a:pPr marL="990600" lvl="1" indent="-533400" eaLnBrk="1" hangingPunct="1">
              <a:lnSpc>
                <a:spcPct val="150000"/>
              </a:lnSpc>
              <a:buFontTx/>
              <a:buAutoNum type="arabicPeriod"/>
            </a:pPr>
            <a:r>
              <a:rPr lang="en-US" dirty="0"/>
              <a:t>Are they </a:t>
            </a:r>
            <a:r>
              <a:rPr lang="en-US" u="sng" dirty="0"/>
              <a:t>biased</a:t>
            </a:r>
            <a:r>
              <a:rPr lang="en-US" dirty="0"/>
              <a:t> on certain issues? </a:t>
            </a:r>
          </a:p>
          <a:p>
            <a:pPr marL="990600" lvl="1" indent="-533400" eaLnBrk="1" hangingPunct="1">
              <a:lnSpc>
                <a:spcPct val="150000"/>
              </a:lnSpc>
              <a:buFontTx/>
              <a:buAutoNum type="arabicPeriod"/>
            </a:pPr>
            <a:r>
              <a:rPr lang="en-US" dirty="0"/>
              <a:t>Are they </a:t>
            </a:r>
            <a:r>
              <a:rPr lang="en-US" u="sng" dirty="0"/>
              <a:t>generally</a:t>
            </a:r>
            <a:r>
              <a:rPr lang="en-US" dirty="0"/>
              <a:t> reliable?  </a:t>
            </a:r>
          </a:p>
          <a:p>
            <a:pPr marL="990600" lvl="1" indent="-533400" eaLnBrk="1" hangingPunct="1">
              <a:lnSpc>
                <a:spcPct val="150000"/>
              </a:lnSpc>
              <a:buFontTx/>
              <a:buAutoNum type="arabicPeriod"/>
            </a:pPr>
            <a:r>
              <a:rPr lang="en-US" dirty="0"/>
              <a:t>Are they cited </a:t>
            </a:r>
            <a:r>
              <a:rPr lang="en-US" u="sng" dirty="0"/>
              <a:t>correctly</a:t>
            </a:r>
            <a:r>
              <a:rPr lang="en-US" dirty="0"/>
              <a:t>? </a:t>
            </a:r>
          </a:p>
          <a:p>
            <a:pPr marL="990600" lvl="1" indent="-533400" eaLnBrk="1" hangingPunct="1"/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724"/>
            <a:ext cx="8229600" cy="411162"/>
          </a:xfrm>
        </p:spPr>
        <p:txBody>
          <a:bodyPr/>
          <a:lstStyle/>
          <a:p>
            <a:pPr eaLnBrk="1" hangingPunct="1"/>
            <a:r>
              <a:rPr lang="vi-VN" sz="3200" b="1" dirty="0"/>
              <a:t>1. </a:t>
            </a:r>
            <a:r>
              <a:rPr lang="en-US" sz="3200" b="1" dirty="0"/>
              <a:t>Question their expertise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464128" y="1615281"/>
            <a:ext cx="5188528" cy="2057400"/>
          </a:xfrm>
        </p:spPr>
        <p:txBody>
          <a:bodyPr/>
          <a:lstStyle/>
          <a:p>
            <a:pPr marL="457200" lvl="1" indent="0" eaLnBrk="1" hangingPunct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 dirty="0"/>
              <a:t>‘</a:t>
            </a:r>
            <a:r>
              <a:rPr lang="en-US" sz="2400" dirty="0"/>
              <a:t>My gardener told me that Donald Trump will win in 2024. So I definitely believe Trump will continue to develop the U.S.’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724400"/>
            <a:ext cx="8839200" cy="1482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b="1" kern="0" dirty="0">
                <a:solidFill>
                  <a:srgbClr val="000000"/>
                </a:solidFill>
                <a:latin typeface="Arial"/>
              </a:rPr>
              <a:t>Question to check expertise</a:t>
            </a:r>
            <a:r>
              <a:rPr lang="en-US" sz="2400" kern="0" dirty="0">
                <a:solidFill>
                  <a:srgbClr val="000000"/>
                </a:solidFill>
                <a:latin typeface="Arial"/>
              </a:rPr>
              <a:t>: Is/Was your gardener a </a:t>
            </a:r>
            <a:r>
              <a:rPr lang="en-US" sz="2400" u="sng" kern="0" dirty="0">
                <a:solidFill>
                  <a:srgbClr val="000000"/>
                </a:solidFill>
                <a:latin typeface="Arial"/>
              </a:rPr>
              <a:t>true</a:t>
            </a:r>
            <a:r>
              <a:rPr lang="en-US" sz="2400" kern="0" dirty="0">
                <a:solidFill>
                  <a:srgbClr val="000000"/>
                </a:solidFill>
                <a:latin typeface="Arial"/>
              </a:rPr>
              <a:t> political analyst/</a:t>
            </a:r>
            <a:r>
              <a:rPr lang="en-US" sz="2400" u="sng" kern="0" dirty="0">
                <a:solidFill>
                  <a:srgbClr val="000000"/>
                </a:solidFill>
                <a:latin typeface="Arial"/>
              </a:rPr>
              <a:t>expert</a:t>
            </a:r>
            <a:r>
              <a:rPr lang="en-US" sz="2400" kern="0" dirty="0">
                <a:solidFill>
                  <a:srgbClr val="000000"/>
                </a:solidFill>
                <a:latin typeface="Arial"/>
              </a:rPr>
              <a:t>? (This information is not mentioned: insufficient evidence)</a:t>
            </a:r>
            <a:endParaRPr lang="en-US" sz="2000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17E13-8907-3C77-5F80-08902DCB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37" y="1634331"/>
            <a:ext cx="4251863" cy="22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0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11162"/>
          </a:xfrm>
        </p:spPr>
        <p:txBody>
          <a:bodyPr/>
          <a:lstStyle/>
          <a:p>
            <a:pPr eaLnBrk="1" hangingPunct="1"/>
            <a:r>
              <a:rPr lang="en-US" sz="3200" b="1" dirty="0"/>
              <a:t>Task: Question their expertise 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5029200"/>
            <a:ext cx="9345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vi-VN" sz="2000" kern="0" dirty="0">
                <a:solidFill>
                  <a:srgbClr val="000000"/>
                </a:solidFill>
                <a:latin typeface="Arial"/>
              </a:rPr>
              <a:t>1. 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Is Trump a </a:t>
            </a:r>
            <a:r>
              <a:rPr lang="en-US" sz="2000" u="sng" kern="0" dirty="0">
                <a:solidFill>
                  <a:srgbClr val="000000"/>
                </a:solidFill>
                <a:latin typeface="Arial"/>
              </a:rPr>
              <a:t>true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 medical </a:t>
            </a:r>
            <a:r>
              <a:rPr lang="en-US" sz="2000" u="sng" kern="0" dirty="0">
                <a:solidFill>
                  <a:srgbClr val="000000"/>
                </a:solidFill>
                <a:latin typeface="Arial"/>
              </a:rPr>
              <a:t>expert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?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vi-VN" sz="2000" kern="0" dirty="0">
                <a:solidFill>
                  <a:srgbClr val="000000"/>
                </a:solidFill>
                <a:latin typeface="Arial"/>
              </a:rPr>
              <a:t>2. 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Has FDA (Food &amp; Drug Administration) approved of the medicines? 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Picture 2" descr="Could chloroquine treat coronavirus? 5 questions answered about a ...">
            <a:extLst>
              <a:ext uri="{FF2B5EF4-FFF2-40B4-BE49-F238E27FC236}">
                <a16:creationId xmlns:a16="http://schemas.microsoft.com/office/drawing/2014/main" id="{A8AB6BCC-770D-4BAF-979B-162B37E05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6781800" cy="34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93A8F-8994-4755-A634-33CDA19FD69A}"/>
              </a:ext>
            </a:extLst>
          </p:cNvPr>
          <p:cNvSpPr txBox="1"/>
          <p:nvPr/>
        </p:nvSpPr>
        <p:spPr>
          <a:xfrm>
            <a:off x="533400" y="4508920"/>
            <a:ext cx="4752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latin typeface="Arial"/>
              </a:rPr>
              <a:t>-&gt; </a:t>
            </a: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Questions to check expertise: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9379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F2CBB6-368B-6963-876B-2187328B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3769680" cy="60198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4EE92CF-A420-1C5B-5C7A-8782156C1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11162"/>
          </a:xfrm>
        </p:spPr>
        <p:txBody>
          <a:bodyPr/>
          <a:lstStyle/>
          <a:p>
            <a:pPr eaLnBrk="1" hangingPunct="1"/>
            <a:r>
              <a:rPr lang="en-US" sz="3200" b="1" dirty="0"/>
              <a:t>Task: Question their expertise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697F206-BB01-2E34-9E71-7DE3CC6547AA}"/>
              </a:ext>
            </a:extLst>
          </p:cNvPr>
          <p:cNvSpPr/>
          <p:nvPr/>
        </p:nvSpPr>
        <p:spPr>
          <a:xfrm>
            <a:off x="1485900" y="2133600"/>
            <a:ext cx="533400" cy="411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70D4936-1A41-8ED5-D7BB-FDE3ABC91987}"/>
              </a:ext>
            </a:extLst>
          </p:cNvPr>
          <p:cNvSpPr/>
          <p:nvPr/>
        </p:nvSpPr>
        <p:spPr>
          <a:xfrm>
            <a:off x="1600200" y="6019800"/>
            <a:ext cx="533400" cy="411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11162"/>
          </a:xfrm>
        </p:spPr>
        <p:txBody>
          <a:bodyPr/>
          <a:lstStyle/>
          <a:p>
            <a:pPr eaLnBrk="1" hangingPunct="1"/>
            <a:r>
              <a:rPr lang="vi-VN" sz="3200" b="1" dirty="0"/>
              <a:t>2. </a:t>
            </a:r>
            <a:r>
              <a:rPr lang="en-US" sz="3200" b="1" dirty="0"/>
              <a:t>Question their biasedness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886" y="6294438"/>
            <a:ext cx="8610600" cy="45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Are there any verifications from  independent evaluators?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39438-6915-4D61-97D9-EDD26628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03755"/>
            <a:ext cx="8458200" cy="506257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212B67D-0CD6-4B3A-80B0-FE0B7B84C3E3}"/>
              </a:ext>
            </a:extLst>
          </p:cNvPr>
          <p:cNvSpPr/>
          <p:nvPr/>
        </p:nvSpPr>
        <p:spPr>
          <a:xfrm>
            <a:off x="4495800" y="2438400"/>
            <a:ext cx="1828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8E74A-6DCA-424A-AF59-BADE3DA2A4FA}"/>
              </a:ext>
            </a:extLst>
          </p:cNvPr>
          <p:cNvSpPr txBox="1"/>
          <p:nvPr/>
        </p:nvSpPr>
        <p:spPr>
          <a:xfrm>
            <a:off x="457200" y="5784514"/>
            <a:ext cx="4752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latin typeface="Arial"/>
              </a:rPr>
              <a:t>-&gt; </a:t>
            </a: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Questions to check biasedness: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3906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D5F75-A3A0-4CD0-AAF9-A45E94CE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874828"/>
            <a:ext cx="5491397" cy="4306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F9949-AA52-40B6-9D20-28500D8E52E5}"/>
              </a:ext>
            </a:extLst>
          </p:cNvPr>
          <p:cNvSpPr txBox="1"/>
          <p:nvPr/>
        </p:nvSpPr>
        <p:spPr>
          <a:xfrm>
            <a:off x="1693984" y="4677310"/>
            <a:ext cx="5473812" cy="50783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sz="2700" b="1" dirty="0"/>
              <a:t>   </a:t>
            </a:r>
            <a:r>
              <a:rPr lang="en-US" b="1" dirty="0"/>
              <a:t>Before the match	        After the match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87641-4EC2-40EF-817A-465BEAA4E968}"/>
              </a:ext>
            </a:extLst>
          </p:cNvPr>
          <p:cNvSpPr txBox="1"/>
          <p:nvPr/>
        </p:nvSpPr>
        <p:spPr>
          <a:xfrm>
            <a:off x="273818" y="5353013"/>
            <a:ext cx="861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100" dirty="0"/>
              <a:t>https://newsbeezer.com/vietnameng/vff-officially-sues-referee-al-jassim-to-fifa-for-forced-vietnam-tel-to-fight-australia-in-the-game/</a:t>
            </a:r>
            <a:endParaRPr lang="en-US" sz="11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12FF41E-CB15-4C37-A1AB-56CAC4210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11162"/>
          </a:xfrm>
        </p:spPr>
        <p:txBody>
          <a:bodyPr/>
          <a:lstStyle/>
          <a:p>
            <a:pPr eaLnBrk="1" hangingPunct="1"/>
            <a:r>
              <a:rPr lang="vi-VN" sz="3200" b="1" dirty="0"/>
              <a:t>3.</a:t>
            </a:r>
            <a:r>
              <a:rPr lang="en-US" sz="3200" b="1" dirty="0"/>
              <a:t> Question their credibility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D6464A-9FB6-47DE-9598-5FA8BA9926D4}"/>
              </a:ext>
            </a:extLst>
          </p:cNvPr>
          <p:cNvSpPr/>
          <p:nvPr/>
        </p:nvSpPr>
        <p:spPr>
          <a:xfrm>
            <a:off x="125590" y="6254771"/>
            <a:ext cx="8610600" cy="45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Is this website generally trustworthy?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30471-49BF-4A15-B709-435DCC11C951}"/>
              </a:ext>
            </a:extLst>
          </p:cNvPr>
          <p:cNvSpPr txBox="1"/>
          <p:nvPr/>
        </p:nvSpPr>
        <p:spPr>
          <a:xfrm>
            <a:off x="228600" y="5743450"/>
            <a:ext cx="4752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latin typeface="Arial"/>
              </a:rPr>
              <a:t>-&gt; </a:t>
            </a: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Questions to check reliability: 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21036-05FD-1455-9136-A08C249F632C}"/>
              </a:ext>
            </a:extLst>
          </p:cNvPr>
          <p:cNvSpPr txBox="1"/>
          <p:nvPr/>
        </p:nvSpPr>
        <p:spPr>
          <a:xfrm>
            <a:off x="762000" y="5356501"/>
            <a:ext cx="7772400" cy="365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Related image">
            <a:extLst>
              <a:ext uri="{FF2B5EF4-FFF2-40B4-BE49-F238E27FC236}">
                <a16:creationId xmlns:a16="http://schemas.microsoft.com/office/drawing/2014/main" id="{BB66BDA7-E3B4-43E6-9148-E29803644E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pic>
        <p:nvPicPr>
          <p:cNvPr id="69634" name="Picture 2">
            <a:extLst>
              <a:ext uri="{FF2B5EF4-FFF2-40B4-BE49-F238E27FC236}">
                <a16:creationId xmlns:a16="http://schemas.microsoft.com/office/drawing/2014/main" id="{EFE44C27-19FA-40AB-A5E9-B1DC2035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1755476"/>
            <a:ext cx="3953075" cy="2440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6FCAD-BC2B-4621-A8A4-431AE15165FE}"/>
              </a:ext>
            </a:extLst>
          </p:cNvPr>
          <p:cNvSpPr txBox="1"/>
          <p:nvPr/>
        </p:nvSpPr>
        <p:spPr>
          <a:xfrm>
            <a:off x="4572000" y="1524000"/>
            <a:ext cx="4343400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Aristotle, one of the world greatest philosophers, said that netizens don’t bother to check the sources of internet quotes. So I’ll post any quotes I feel like sharing and don’t care about authors.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EE0BC-6157-4D3D-8929-CCC71B70F0D2}"/>
              </a:ext>
            </a:extLst>
          </p:cNvPr>
          <p:cNvSpPr/>
          <p:nvPr/>
        </p:nvSpPr>
        <p:spPr>
          <a:xfrm>
            <a:off x="95145" y="5334000"/>
            <a:ext cx="8610600" cy="45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Was Aristotle cited correctly (Did he live in the Internet age?)  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87566F3-24CF-487D-9122-DB78BCBA6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2400"/>
            <a:ext cx="8229600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kern="0" dirty="0"/>
              <a:t>4. Question their citation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C7E49-7AF6-49EE-97EB-BE2835AA31A0}"/>
              </a:ext>
            </a:extLst>
          </p:cNvPr>
          <p:cNvSpPr txBox="1"/>
          <p:nvPr/>
        </p:nvSpPr>
        <p:spPr>
          <a:xfrm>
            <a:off x="549310" y="4713245"/>
            <a:ext cx="4752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latin typeface="Arial"/>
              </a:rPr>
              <a:t>-&gt; </a:t>
            </a: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Questions to check citation: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93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/>
          <a:lstStyle/>
          <a:p>
            <a:pPr eaLnBrk="1" hangingPunct="1"/>
            <a:r>
              <a:rPr lang="en-US" sz="2800" b="1" dirty="0"/>
              <a:t>CHAPTER 5: FALLACIES OF RELEVANCE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1. Personal attack (Ad Hominem)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2. Attacking the motive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3. Look who’s talking (</a:t>
            </a:r>
            <a:r>
              <a:rPr lang="en-US" sz="2400" dirty="0" err="1"/>
              <a:t>Tu</a:t>
            </a:r>
            <a:r>
              <a:rPr lang="en-US" sz="2400" dirty="0"/>
              <a:t> </a:t>
            </a:r>
            <a:r>
              <a:rPr lang="en-US" sz="2400" dirty="0" err="1"/>
              <a:t>Quoque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4. Two wrongs make a right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5. Scare tactic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6. Appeal to pity (emotion)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7. Bandwagon argument (Appeal to popularity)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8. Straw man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9. Red herring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10. Equivocation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400" dirty="0"/>
              <a:t>11. Begging the question (circular reasoning)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875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55"/>
            <a:ext cx="8229600" cy="715962"/>
          </a:xfrm>
        </p:spPr>
        <p:txBody>
          <a:bodyPr/>
          <a:lstStyle/>
          <a:p>
            <a:pPr eaLnBrk="1" hangingPunct="1"/>
            <a:r>
              <a:rPr lang="en-US" sz="2800" b="1" dirty="0"/>
              <a:t>1. Inappropriate Appeal to Authority (</a:t>
            </a:r>
            <a:r>
              <a:rPr lang="en-US" sz="2800" b="1" dirty="0" err="1"/>
              <a:t>cont</a:t>
            </a:r>
            <a:r>
              <a:rPr lang="en-US" sz="2800" b="1" dirty="0"/>
              <a:t>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839200" cy="54102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/>
              <a:t>B. Claims/Facts: Ways we can question credibility</a:t>
            </a:r>
          </a:p>
          <a:p>
            <a:pPr marL="0" indent="0" eaLnBrk="1" hangingPunct="1">
              <a:buNone/>
            </a:pPr>
            <a:endParaRPr lang="en-US" b="1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2800" dirty="0"/>
              <a:t>5. Are the authority’s observations questionable? 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2800" dirty="0"/>
              <a:t>6. Does the authority’s opinion disagree with expert consensus?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2800" dirty="0"/>
              <a:t>7. Is the authority’s claim highly improbable? </a:t>
            </a:r>
          </a:p>
          <a:p>
            <a:pPr marL="990600" lvl="1" indent="-53340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9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11162"/>
          </a:xfrm>
        </p:spPr>
        <p:txBody>
          <a:bodyPr/>
          <a:lstStyle/>
          <a:p>
            <a:pPr eaLnBrk="1" hangingPunct="1"/>
            <a:r>
              <a:rPr lang="en-US" sz="3200" b="1" dirty="0"/>
              <a:t>5. Question their observations 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52400" y="1105603"/>
            <a:ext cx="5410200" cy="3581400"/>
          </a:xfrm>
        </p:spPr>
        <p:txBody>
          <a:bodyPr/>
          <a:lstStyle/>
          <a:p>
            <a:pPr marL="990600" lvl="1" indent="-533400" eaLnBrk="1" hangingPunct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400" dirty="0"/>
              <a:t>	‘Rick says he saw the ghost of his father last night when he came home from a bar. We must believe him because he never lies.’  </a:t>
            </a:r>
          </a:p>
          <a:p>
            <a:pPr marL="990600" lvl="1" indent="-533400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endParaRPr lang="en-US" sz="2400" dirty="0"/>
          </a:p>
          <a:p>
            <a:pPr marL="990600" lvl="1" indent="-533400" eaLnBrk="1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6200" y="4971166"/>
            <a:ext cx="8610600" cy="45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5. Question to check observations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: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3000"/>
            <a:ext cx="264749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C5110-CCAD-4784-AED6-8496BC5E7981}"/>
              </a:ext>
            </a:extLst>
          </p:cNvPr>
          <p:cNvSpPr txBox="1"/>
          <p:nvPr/>
        </p:nvSpPr>
        <p:spPr>
          <a:xfrm>
            <a:off x="457200" y="5521564"/>
            <a:ext cx="838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0" dirty="0">
                <a:solidFill>
                  <a:srgbClr val="000000"/>
                </a:solidFill>
                <a:latin typeface="Arial"/>
              </a:rPr>
              <a:t>Was he drunk last night, so his observation was not real?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918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11162"/>
          </a:xfrm>
        </p:spPr>
        <p:txBody>
          <a:bodyPr/>
          <a:lstStyle/>
          <a:p>
            <a:pPr eaLnBrk="1" hangingPunct="1"/>
            <a:r>
              <a:rPr lang="en-US" sz="3200" b="1" dirty="0"/>
              <a:t>6. Question their peers’ consensus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622998" y="1094228"/>
            <a:ext cx="5948024" cy="1597291"/>
          </a:xfrm>
        </p:spPr>
        <p:txBody>
          <a:bodyPr/>
          <a:lstStyle/>
          <a:p>
            <a:pPr marL="990600" lvl="1" indent="-533400" eaLnBrk="1" hangingPunct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000" b="1" dirty="0"/>
              <a:t>	</a:t>
            </a:r>
            <a:r>
              <a:rPr lang="en-US" sz="2000" dirty="0"/>
              <a:t>‘Prof. Bui Hien said Vietnam has to reform its writing system. So, we will change all the textbooks.’ </a:t>
            </a:r>
          </a:p>
        </p:txBody>
      </p:sp>
      <p:sp>
        <p:nvSpPr>
          <p:cNvPr id="2" name="Rectangle 1"/>
          <p:cNvSpPr/>
          <p:nvPr/>
        </p:nvSpPr>
        <p:spPr>
          <a:xfrm>
            <a:off x="-152400" y="5819981"/>
            <a:ext cx="9144000" cy="45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Did Prof. Bui Hien gain other linguistic researchers’ consensus?</a:t>
            </a:r>
          </a:p>
        </p:txBody>
      </p:sp>
      <p:pic>
        <p:nvPicPr>
          <p:cNvPr id="6146" name="Picture 2" descr="Image result for bùi hiền, đổi tiếng V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160" y="990600"/>
            <a:ext cx="3281440" cy="184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22836"/>
            <a:ext cx="4800600" cy="173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F42DB-372C-4238-9B0E-5AAB66183858}"/>
              </a:ext>
            </a:extLst>
          </p:cNvPr>
          <p:cNvSpPr txBox="1"/>
          <p:nvPr/>
        </p:nvSpPr>
        <p:spPr>
          <a:xfrm>
            <a:off x="5036465" y="3107217"/>
            <a:ext cx="4107535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This is a recommendation by an </a:t>
            </a:r>
            <a:r>
              <a:rPr lang="en-US" b="1" dirty="0"/>
              <a:t>individual linguist, not by the linguistic community</a:t>
            </a:r>
            <a:r>
              <a:rPr lang="en-US" dirty="0"/>
              <a:t>. More importantly, it’s not the Government’s reform policy.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C6140-A7F0-4A25-9404-CAAB036B506B}"/>
              </a:ext>
            </a:extLst>
          </p:cNvPr>
          <p:cNvSpPr txBox="1"/>
          <p:nvPr/>
        </p:nvSpPr>
        <p:spPr>
          <a:xfrm>
            <a:off x="283595" y="5189739"/>
            <a:ext cx="4752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latin typeface="Arial"/>
              </a:rPr>
              <a:t>-&gt; </a:t>
            </a: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Question to check consensus: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2436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11162"/>
          </a:xfrm>
        </p:spPr>
        <p:txBody>
          <a:bodyPr/>
          <a:lstStyle/>
          <a:p>
            <a:pPr eaLnBrk="1" hangingPunct="1"/>
            <a:r>
              <a:rPr lang="en-US" sz="3200" b="1" dirty="0"/>
              <a:t>7. Question their claim’s possibility 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0" y="5868323"/>
            <a:ext cx="8991600" cy="450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kern="0" dirty="0">
                <a:solidFill>
                  <a:srgbClr val="000000"/>
                </a:solidFill>
                <a:latin typeface="Arial"/>
              </a:rPr>
              <a:t>-&gt; Question to check possibility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E15E1-6771-4C09-BE88-ADC0CBFE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764262"/>
            <a:ext cx="6731000" cy="50482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55EA58B-F88D-4042-8102-9126A146F25F}"/>
              </a:ext>
            </a:extLst>
          </p:cNvPr>
          <p:cNvSpPr/>
          <p:nvPr/>
        </p:nvSpPr>
        <p:spPr>
          <a:xfrm>
            <a:off x="2590800" y="3886200"/>
            <a:ext cx="1676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8D7DCB-07A2-44F3-B48D-48D56AA1EB4D}"/>
              </a:ext>
            </a:extLst>
          </p:cNvPr>
          <p:cNvSpPr/>
          <p:nvPr/>
        </p:nvSpPr>
        <p:spPr>
          <a:xfrm>
            <a:off x="1524000" y="4495800"/>
            <a:ext cx="5562600" cy="657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5197D-39A9-4BE3-9546-6AC7F749FE07}"/>
              </a:ext>
            </a:extLst>
          </p:cNvPr>
          <p:cNvSpPr txBox="1"/>
          <p:nvPr/>
        </p:nvSpPr>
        <p:spPr>
          <a:xfrm>
            <a:off x="609600" y="6374963"/>
            <a:ext cx="4687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latin typeface="Arial"/>
              </a:rPr>
              <a:t>Is his claim highly improbable?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773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b="1" dirty="0"/>
              <a:t>2. Appeal to Ignorance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1447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800" dirty="0"/>
              <a:t>Arguer claims something is true, because he fails to prove it’s false (or visa-versa). </a:t>
            </a:r>
          </a:p>
          <a:p>
            <a:pPr marL="0" indent="0" eaLnBrk="1" hangingPunct="1">
              <a:buNone/>
            </a:pPr>
            <a:endParaRPr lang="en-US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319" y="2981569"/>
            <a:ext cx="3099481" cy="206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3048000"/>
            <a:ext cx="4724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2400" u="sng" dirty="0"/>
              <a:t>Ex</a:t>
            </a:r>
            <a:r>
              <a:rPr lang="en-US" sz="2400" dirty="0"/>
              <a:t>: There is no life on other planets. We have not found any!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</a:pPr>
            <a:endParaRPr lang="en-US" dirty="0"/>
          </a:p>
          <a:p>
            <a:pPr lvl="1"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9F643-A143-4223-9D31-2D6EBE012A35}"/>
              </a:ext>
            </a:extLst>
          </p:cNvPr>
          <p:cNvSpPr txBox="1"/>
          <p:nvPr/>
        </p:nvSpPr>
        <p:spPr>
          <a:xfrm>
            <a:off x="304800" y="56388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-&gt; This type of fallacy is synonymous with </a:t>
            </a:r>
            <a:r>
              <a:rPr lang="en-US" i="1" dirty="0"/>
              <a:t>unwarranted assumption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pPr eaLnBrk="1" hangingPunct="1"/>
            <a:r>
              <a:rPr lang="en-US" b="1" dirty="0"/>
              <a:t>2. Appeal to Ignorance (</a:t>
            </a:r>
            <a:r>
              <a:rPr lang="en-US" b="1" dirty="0" err="1"/>
              <a:t>cont</a:t>
            </a:r>
            <a:r>
              <a:rPr lang="en-US" b="1" dirty="0"/>
              <a:t>’)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23FC2-F63E-43B7-8B66-501B1355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576" y="1636882"/>
            <a:ext cx="5536424" cy="4384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FCC14-54D5-4240-A3D6-FA73E727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" y="1371600"/>
            <a:ext cx="33337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70120"/>
          </a:xfrm>
        </p:spPr>
        <p:txBody>
          <a:bodyPr/>
          <a:lstStyle/>
          <a:p>
            <a:pPr eaLnBrk="1" hangingPunct="1"/>
            <a:r>
              <a:rPr lang="en-US" b="1" dirty="0"/>
              <a:t>2. Appeal to Ignorance (</a:t>
            </a:r>
            <a:r>
              <a:rPr lang="en-US" b="1" dirty="0" err="1"/>
              <a:t>cont</a:t>
            </a:r>
            <a:r>
              <a:rPr lang="en-US" b="1" dirty="0"/>
              <a:t>’)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105400"/>
            <a:ext cx="8534400" cy="1219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Malaysian Prime Minister </a:t>
            </a:r>
            <a:r>
              <a:rPr lang="en-US" sz="2400" dirty="0" err="1"/>
              <a:t>Najib</a:t>
            </a:r>
            <a:r>
              <a:rPr lang="en-US" sz="2400" dirty="0"/>
              <a:t>: “With deep sadness and regret that I must inform you that, </a:t>
            </a:r>
            <a:r>
              <a:rPr lang="en-US" sz="2400" u="sng" dirty="0"/>
              <a:t>according to new data</a:t>
            </a:r>
            <a:r>
              <a:rPr lang="en-US" sz="2400" dirty="0"/>
              <a:t>, flight MH370 ended in the southern Indian Ocean."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980" y="1752600"/>
            <a:ext cx="4064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1580" y="6396335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https://www.newdelhitimes.com/malaysia-says-mh370-crashed-in-indian-ocean/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46343-B424-4A6F-B0A1-D55B9E4D9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15" y="1371600"/>
            <a:ext cx="42672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9105A-48AA-41FD-B8A2-33767D6ADF5D}"/>
              </a:ext>
            </a:extLst>
          </p:cNvPr>
          <p:cNvSpPr txBox="1"/>
          <p:nvPr/>
        </p:nvSpPr>
        <p:spPr>
          <a:xfrm>
            <a:off x="6019800" y="423684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March 25, 2014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5EC8BA-98C7-4325-ADBB-FA501E6D28A0}"/>
              </a:ext>
            </a:extLst>
          </p:cNvPr>
          <p:cNvSpPr/>
          <p:nvPr/>
        </p:nvSpPr>
        <p:spPr>
          <a:xfrm>
            <a:off x="146250" y="944562"/>
            <a:ext cx="1149150" cy="1066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23D3A-9DAB-C9B9-A1CD-E547E71E0CEB}"/>
              </a:ext>
            </a:extLst>
          </p:cNvPr>
          <p:cNvSpPr txBox="1"/>
          <p:nvPr/>
        </p:nvSpPr>
        <p:spPr>
          <a:xfrm>
            <a:off x="1468515" y="46437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March 8, 2014</a:t>
            </a:r>
          </a:p>
        </p:txBody>
      </p:sp>
    </p:spTree>
    <p:extLst>
      <p:ext uri="{BB962C8B-B14F-4D97-AF65-F5344CB8AC3E}">
        <p14:creationId xmlns:p14="http://schemas.microsoft.com/office/powerpoint/2010/main" val="327189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525"/>
            <a:ext cx="8229600" cy="792162"/>
          </a:xfrm>
        </p:spPr>
        <p:txBody>
          <a:bodyPr/>
          <a:lstStyle/>
          <a:p>
            <a:pPr eaLnBrk="1" hangingPunct="1"/>
            <a:r>
              <a:rPr lang="en-US" sz="3600" b="1" dirty="0"/>
              <a:t>3. False Alternatives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" y="1009650"/>
            <a:ext cx="9144000" cy="5029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800" dirty="0"/>
              <a:t>Arguer insists that there are fewer choices than there actually are. 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u="sng" dirty="0"/>
              <a:t>Ex</a:t>
            </a:r>
            <a:r>
              <a:rPr lang="en-US" dirty="0"/>
              <a:t>: You can take the bus 52 to IU, or you must take a taxi instead. No student wants to waste money on taxi. Therefore, you have to take the bus 52.</a:t>
            </a:r>
          </a:p>
          <a:p>
            <a:pPr lvl="1" eaLnBrk="1" hangingPunct="1">
              <a:lnSpc>
                <a:spcPct val="120000"/>
              </a:lnSpc>
            </a:pPr>
            <a:endParaRPr 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sz="2800" dirty="0"/>
              <a:t>They also can be in the form of an “</a:t>
            </a:r>
            <a:r>
              <a:rPr lang="en-US" sz="2800" b="1" i="1" dirty="0"/>
              <a:t>if… then</a:t>
            </a:r>
            <a:r>
              <a:rPr lang="en-US" sz="2800" dirty="0"/>
              <a:t>.” 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sz="2400" dirty="0"/>
              <a:t>	If you can’t get IELTS 5.5, you cannot take courses in your university program. 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sz="2400" dirty="0"/>
              <a:t>	Either you have IELTS 5.5 or you cannot take courses in your university program. 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97824" y="5867400"/>
            <a:ext cx="381000" cy="304800"/>
          </a:xfrm>
          <a:prstGeom prst="left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brahim Mat Zin, third from left,  a well-known ‘bomoh,’ or shaman, arrived at Kuala Lumpur International Airport to perform witch doctor rituals to help find missing passenger plane that vanished nearly a week ag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38200"/>
            <a:ext cx="5181599" cy="345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733800" y="47624"/>
            <a:ext cx="5334000" cy="725487"/>
          </a:xfrm>
        </p:spPr>
        <p:txBody>
          <a:bodyPr/>
          <a:lstStyle/>
          <a:p>
            <a:pPr eaLnBrk="1" hangingPunct="1"/>
            <a:r>
              <a:rPr lang="en-US" sz="3600" b="1" dirty="0"/>
              <a:t>3. False Alternatives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0" y="47624"/>
            <a:ext cx="3733800" cy="1905000"/>
          </a:xfrm>
          <a:prstGeom prst="wedgeRoundRectCallout">
            <a:avLst>
              <a:gd name="adj1" fmla="val 74190"/>
              <a:gd name="adj2" fmla="val 38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 think the plane </a:t>
            </a:r>
            <a:r>
              <a:rPr lang="en-US" sz="2400" b="1" dirty="0">
                <a:solidFill>
                  <a:srgbClr val="C00000"/>
                </a:solidFill>
              </a:rPr>
              <a:t>is still in the air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or </a:t>
            </a:r>
            <a:r>
              <a:rPr lang="en-US" sz="2400" b="1" dirty="0">
                <a:solidFill>
                  <a:schemeClr val="accent6"/>
                </a:solidFill>
              </a:rPr>
              <a:t>has crashed into the sea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814" y="4562554"/>
            <a:ext cx="8610600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"</a:t>
            </a:r>
            <a:r>
              <a:rPr lang="en-US" sz="2400" dirty="0"/>
              <a:t>I feel so ashamed as a Malaysian for the first time, not because of any wrongdoing on Malaysia's part but for having a brainless prime minister. Stop losing Malaysia's face!"</a:t>
            </a:r>
          </a:p>
        </p:txBody>
      </p:sp>
      <p:sp>
        <p:nvSpPr>
          <p:cNvPr id="2" name="Rectangle 1"/>
          <p:cNvSpPr/>
          <p:nvPr/>
        </p:nvSpPr>
        <p:spPr>
          <a:xfrm>
            <a:off x="264504" y="6248400"/>
            <a:ext cx="8727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https://www.indiatoday.in/world/story/china-mocks-malaysia-for-hiring-witch-doctor-to-find-missing-plane-184746-2014-03-13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4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868362"/>
          </a:xfrm>
        </p:spPr>
        <p:txBody>
          <a:bodyPr/>
          <a:lstStyle/>
          <a:p>
            <a:r>
              <a:rPr lang="en-US" sz="3600" b="1" dirty="0"/>
              <a:t>Fun: What is the woman’s answer?</a:t>
            </a:r>
            <a:endParaRPr lang="en-US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7" y="2505075"/>
            <a:ext cx="4781550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4C34E69-FCC1-415D-9742-9179C2A03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28600"/>
            <a:ext cx="5334000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kern="0"/>
              <a:t>3. False Alternatives</a:t>
            </a:r>
            <a:endParaRPr lang="en-US" sz="3200" b="1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D8F0A-63C4-47FF-84A3-FE0D4028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533249"/>
            <a:ext cx="37814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7"/>
          <p:cNvSpPr txBox="1"/>
          <p:nvPr/>
        </p:nvSpPr>
        <p:spPr>
          <a:xfrm>
            <a:off x="361950" y="6172200"/>
            <a:ext cx="74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Source:  https://bookofbadarguments.com/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7"/>
          <p:cNvSpPr txBox="1"/>
          <p:nvPr/>
        </p:nvSpPr>
        <p:spPr>
          <a:xfrm>
            <a:off x="5715000" y="2014220"/>
            <a:ext cx="310515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Slippery Slope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60" y="381000"/>
            <a:ext cx="512245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/>
          <a:lstStyle/>
          <a:p>
            <a:pPr eaLnBrk="1" hangingPunct="1"/>
            <a:r>
              <a:rPr lang="en-US" sz="3200" b="1" dirty="0"/>
              <a:t>4. Loaded Question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991600" cy="5105400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buNone/>
            </a:pPr>
            <a:r>
              <a:rPr lang="en-US" sz="2800" dirty="0"/>
              <a:t>A loaded question contains an/some unfair or questionable assumption(s).</a:t>
            </a:r>
          </a:p>
          <a:p>
            <a:pPr marL="0" indent="0" eaLnBrk="1" hangingPunct="1">
              <a:lnSpc>
                <a:spcPct val="115000"/>
              </a:lnSpc>
              <a:buNone/>
            </a:pPr>
            <a:r>
              <a:rPr lang="en-US" sz="2800" dirty="0"/>
              <a:t>	Example: </a:t>
            </a:r>
            <a:endParaRPr lang="en-US" sz="2800" i="1" dirty="0"/>
          </a:p>
          <a:p>
            <a:pPr marL="0" indent="0" eaLnBrk="1" hangingPunct="1">
              <a:lnSpc>
                <a:spcPct val="115000"/>
              </a:lnSpc>
              <a:buNone/>
            </a:pPr>
            <a:r>
              <a:rPr lang="en-US" sz="2800" b="1" dirty="0"/>
              <a:t>Are you still in favor of this irresponsible decision? </a:t>
            </a:r>
          </a:p>
          <a:p>
            <a:pPr marL="0" indent="0" eaLnBrk="1" hangingPunct="1">
              <a:lnSpc>
                <a:spcPct val="115000"/>
              </a:lnSpc>
              <a:buNone/>
            </a:pPr>
            <a:r>
              <a:rPr lang="en-US" sz="2800" dirty="0"/>
              <a:t>There are multiple questions “rolled up” into one: </a:t>
            </a:r>
          </a:p>
          <a:p>
            <a:pPr marL="0" indent="0" eaLnBrk="1" hangingPunct="1">
              <a:lnSpc>
                <a:spcPct val="115000"/>
              </a:lnSpc>
              <a:buNone/>
            </a:pPr>
            <a:endParaRPr lang="en-US" sz="2800" dirty="0"/>
          </a:p>
          <a:p>
            <a:pPr lvl="2" eaLnBrk="1" hangingPunct="1">
              <a:lnSpc>
                <a:spcPct val="115000"/>
              </a:lnSpc>
            </a:pPr>
            <a:r>
              <a:rPr lang="en-US" sz="2800" dirty="0"/>
              <a:t>Do you think the decision is irresponsible? </a:t>
            </a:r>
          </a:p>
          <a:p>
            <a:pPr lvl="2" eaLnBrk="1" hangingPunct="1">
              <a:lnSpc>
                <a:spcPct val="115000"/>
              </a:lnSpc>
            </a:pPr>
            <a:r>
              <a:rPr lang="en-US" sz="2800" dirty="0"/>
              <a:t>Did you support the decision?</a:t>
            </a:r>
          </a:p>
          <a:p>
            <a:pPr lvl="2" eaLnBrk="1" hangingPunct="1">
              <a:lnSpc>
                <a:spcPct val="115000"/>
              </a:lnSpc>
            </a:pPr>
            <a:r>
              <a:rPr lang="en-US" sz="2800" dirty="0"/>
              <a:t>Will you support the decision?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7975" y="503238"/>
            <a:ext cx="8628207" cy="563562"/>
          </a:xfrm>
        </p:spPr>
        <p:txBody>
          <a:bodyPr/>
          <a:lstStyle/>
          <a:p>
            <a:pPr eaLnBrk="1" hangingPunct="1"/>
            <a:r>
              <a:rPr lang="en-US" sz="3200" b="1" dirty="0"/>
              <a:t>Reid technique for questioning suspects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375" y="1066800"/>
            <a:ext cx="9037794" cy="5181600"/>
          </a:xfrm>
        </p:spPr>
        <p:txBody>
          <a:bodyPr/>
          <a:lstStyle/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en-US" sz="2400" i="1" dirty="0"/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en-US" sz="2400" i="1" dirty="0"/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en-US" sz="2400" i="1" dirty="0"/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en-US" sz="2400" i="1" dirty="0"/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en-US" sz="2400" i="1" dirty="0"/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en-US" sz="2400" i="1" dirty="0"/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en-US" sz="2400" i="1" dirty="0"/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endParaRPr lang="en-US" sz="2400" i="1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1800" dirty="0"/>
          </a:p>
          <a:p>
            <a:pPr marL="457200" indent="-457200" eaLnBrk="1" hangingPunct="1">
              <a:lnSpc>
                <a:spcPct val="80000"/>
              </a:lnSpc>
              <a:buFontTx/>
              <a:buNone/>
            </a:pPr>
            <a:r>
              <a:rPr lang="en-US" sz="1800" dirty="0"/>
              <a:t> </a:t>
            </a:r>
          </a:p>
        </p:txBody>
      </p:sp>
      <p:sp>
        <p:nvSpPr>
          <p:cNvPr id="14340" name="AutoShape 5" descr="2Q=="/>
          <p:cNvSpPr>
            <a:spLocks noChangeAspect="1" noChangeArrowheads="1"/>
          </p:cNvSpPr>
          <p:nvPr/>
        </p:nvSpPr>
        <p:spPr bwMode="auto">
          <a:xfrm>
            <a:off x="155575" y="46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AutoShape 7" descr="2Q=="/>
          <p:cNvSpPr>
            <a:spLocks noChangeAspect="1" noChangeArrowheads="1"/>
          </p:cNvSpPr>
          <p:nvPr/>
        </p:nvSpPr>
        <p:spPr bwMode="auto">
          <a:xfrm>
            <a:off x="155575" y="46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8757" y="1371600"/>
            <a:ext cx="57672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 - </a:t>
            </a:r>
            <a:r>
              <a:rPr lang="en-US" sz="2800" b="1" dirty="0"/>
              <a:t>Loaded questions</a:t>
            </a:r>
            <a:r>
              <a:rPr lang="en-US" sz="2800" dirty="0"/>
              <a:t>: Implicit assumptions of guilt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 - </a:t>
            </a:r>
            <a:r>
              <a:rPr lang="en-US" sz="2800" b="1" dirty="0"/>
              <a:t>Alternative questions</a:t>
            </a:r>
            <a:r>
              <a:rPr lang="en-US" sz="2800" dirty="0"/>
              <a:t>: Narrow down choices, both implying guilt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7354"/>
            <a:ext cx="2828925" cy="2652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1" y="5801380"/>
            <a:ext cx="9296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-&gt; </a:t>
            </a:r>
            <a:r>
              <a:rPr lang="en-US" sz="2800" dirty="0"/>
              <a:t>Did you </a:t>
            </a:r>
            <a:r>
              <a:rPr lang="en-US" sz="2800" u="sng" dirty="0"/>
              <a:t>plan this out</a:t>
            </a:r>
            <a:r>
              <a:rPr lang="en-US" sz="2800" dirty="0"/>
              <a:t> or did it </a:t>
            </a:r>
            <a:r>
              <a:rPr lang="en-US" sz="2800" u="sng" dirty="0"/>
              <a:t>happen</a:t>
            </a:r>
            <a:r>
              <a:rPr lang="en-US" sz="2800" dirty="0"/>
              <a:t> unexpectedly?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" y="4886980"/>
            <a:ext cx="9296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- </a:t>
            </a:r>
            <a:r>
              <a:rPr lang="en-US" sz="2800" dirty="0"/>
              <a:t>Why did you kill her? 	   &gt;&lt; 	  ‘Did you kill her?’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8757" y="4202622"/>
            <a:ext cx="220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Examples: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7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eaLnBrk="1" hangingPunct="1"/>
            <a:r>
              <a:rPr lang="en-US" sz="3600" b="1" dirty="0"/>
              <a:t>5. Questionable Cause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28600" y="1143000"/>
            <a:ext cx="9360794" cy="5181600"/>
          </a:xfrm>
        </p:spPr>
        <p:txBody>
          <a:bodyPr/>
          <a:lstStyle/>
          <a:p>
            <a:pPr marL="457200" lvl="1" indent="0" eaLnBrk="1" hangingPunct="1">
              <a:lnSpc>
                <a:spcPct val="130000"/>
              </a:lnSpc>
              <a:buNone/>
            </a:pPr>
            <a:r>
              <a:rPr lang="en-US" dirty="0"/>
              <a:t>- </a:t>
            </a:r>
            <a:r>
              <a:rPr lang="en-US" b="1" u="sng" dirty="0"/>
              <a:t>The post hoc fallacy</a:t>
            </a:r>
            <a:r>
              <a:rPr lang="en-US" dirty="0"/>
              <a:t>: suggesting that A causes B just because A came before B.  </a:t>
            </a:r>
          </a:p>
          <a:p>
            <a:pPr lvl="2" eaLnBrk="1" hangingPunct="1">
              <a:lnSpc>
                <a:spcPct val="130000"/>
              </a:lnSpc>
              <a:buFontTx/>
              <a:buNone/>
            </a:pPr>
            <a:endParaRPr lang="en-US" dirty="0"/>
          </a:p>
          <a:p>
            <a:pPr lvl="1" eaLnBrk="1" hangingPunct="1">
              <a:lnSpc>
                <a:spcPct val="130000"/>
              </a:lnSpc>
              <a:buFontTx/>
              <a:buChar char="-"/>
            </a:pPr>
            <a:r>
              <a:rPr lang="en-US" b="1" u="sng" dirty="0"/>
              <a:t>Mere correlation fallacy</a:t>
            </a:r>
            <a:r>
              <a:rPr lang="en-US" dirty="0"/>
              <a:t>: suggesting that the constant occurrences of A and B entails that they are causally related.</a:t>
            </a:r>
          </a:p>
          <a:p>
            <a:pPr lvl="1" eaLnBrk="1" hangingPunct="1">
              <a:lnSpc>
                <a:spcPct val="130000"/>
              </a:lnSpc>
              <a:buFontTx/>
              <a:buChar char="-"/>
            </a:pPr>
            <a:endParaRPr lang="en-US" dirty="0"/>
          </a:p>
          <a:p>
            <a:pPr lvl="1" eaLnBrk="1" hangingPunct="1">
              <a:lnSpc>
                <a:spcPct val="130000"/>
              </a:lnSpc>
              <a:buFontTx/>
              <a:buNone/>
            </a:pPr>
            <a:r>
              <a:rPr lang="en-US" dirty="0"/>
              <a:t>- </a:t>
            </a:r>
            <a:r>
              <a:rPr lang="en-US" b="1" u="sng" dirty="0"/>
              <a:t>Oversimplified cause fallacy</a:t>
            </a:r>
            <a:r>
              <a:rPr lang="en-US" dirty="0"/>
              <a:t>: suggesting that A is the cause of B when clearly B has </a:t>
            </a:r>
            <a:r>
              <a:rPr lang="en-US" b="1" i="1" dirty="0"/>
              <a:t>many</a:t>
            </a:r>
            <a:r>
              <a:rPr lang="en-US" dirty="0"/>
              <a:t> causes. </a:t>
            </a:r>
          </a:p>
          <a:p>
            <a:pPr lvl="2" eaLnBrk="1" hangingPunct="1">
              <a:lnSpc>
                <a:spcPct val="120000"/>
              </a:lnSpc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6038"/>
            <a:ext cx="8229600" cy="715962"/>
          </a:xfrm>
        </p:spPr>
        <p:txBody>
          <a:bodyPr/>
          <a:lstStyle/>
          <a:p>
            <a:pPr eaLnBrk="1" hangingPunct="1"/>
            <a:r>
              <a:rPr lang="en-US" sz="3600" b="1" dirty="0"/>
              <a:t>5. Questionable Cause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28600" y="914400"/>
            <a:ext cx="9360794" cy="5181600"/>
          </a:xfrm>
        </p:spPr>
        <p:txBody>
          <a:bodyPr/>
          <a:lstStyle/>
          <a:p>
            <a:pPr lvl="1" eaLnBrk="1" hangingPunct="1">
              <a:lnSpc>
                <a:spcPct val="120000"/>
              </a:lnSpc>
            </a:pPr>
            <a:r>
              <a:rPr lang="en-US" b="1" u="sng" dirty="0"/>
              <a:t>The post hoc fallacy</a:t>
            </a:r>
            <a:r>
              <a:rPr lang="en-US" dirty="0"/>
              <a:t>: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sz="2400" u="sng" dirty="0"/>
              <a:t>Ex:</a:t>
            </a:r>
            <a:r>
              <a:rPr lang="en-US" sz="2400" dirty="0"/>
              <a:t> I saw a black cat on my way to school, then I was caught cheating. The black cat caused my bad luck.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b="1" u="sng" dirty="0"/>
              <a:t>Mere correlation fallacy</a:t>
            </a:r>
            <a:r>
              <a:rPr lang="en-US" dirty="0"/>
              <a:t>: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sz="2400" u="sng" dirty="0"/>
              <a:t>Ex</a:t>
            </a:r>
            <a:r>
              <a:rPr lang="en-US" sz="2400" dirty="0"/>
              <a:t>: Every morning this week I ate eggs, and every day I failed the exam. I should stop eating eggs.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b="1" u="sng" dirty="0"/>
              <a:t>Oversimplified cause fallacy</a:t>
            </a:r>
            <a:r>
              <a:rPr lang="en-US" dirty="0"/>
              <a:t>: </a:t>
            </a:r>
          </a:p>
          <a:p>
            <a:pPr marL="457200" lvl="1" indent="0" eaLnBrk="1" hangingPunct="1">
              <a:lnSpc>
                <a:spcPct val="120000"/>
              </a:lnSpc>
              <a:buNone/>
            </a:pPr>
            <a:r>
              <a:rPr lang="en-US" sz="2400" u="sng" dirty="0"/>
              <a:t>Ex</a:t>
            </a:r>
            <a:r>
              <a:rPr lang="en-US" sz="2400" dirty="0"/>
              <a:t>: Since the city increased the presence of police, crime rates have greatly declined in reports. Clearly, this is an effective policy of the government. </a:t>
            </a:r>
          </a:p>
          <a:p>
            <a:pPr lvl="2" eaLnBrk="1" hangingPunct="1">
              <a:lnSpc>
                <a:spcPct val="12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0786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457200"/>
            <a:ext cx="5562600" cy="762000"/>
          </a:xfrm>
        </p:spPr>
        <p:txBody>
          <a:bodyPr/>
          <a:lstStyle/>
          <a:p>
            <a:pPr eaLnBrk="1" hangingPunct="1"/>
            <a:r>
              <a:rPr lang="en-US" sz="3600" b="1" dirty="0"/>
              <a:t>Questionable Cause </a:t>
            </a:r>
            <a:br>
              <a:rPr lang="en-US" sz="3600" b="1" dirty="0"/>
            </a:br>
            <a:endParaRPr lang="en-US" sz="3600" b="1" dirty="0"/>
          </a:p>
        </p:txBody>
      </p:sp>
      <p:sp>
        <p:nvSpPr>
          <p:cNvPr id="2" name="AutoShape 2" descr="data:image/jpeg;base64,/9j/4AAQSkZJRgABAQAAAQABAAD/2wCEAAkGBxQSEhMUExQWFhUXFyAZGBcYGBcfHRoaHBodFxgcFx0YHCghHxwmHhwbIjEiJyktMDAvHB8zODMsNygtLisBCgoKDg0OGxAQGywmICU1Ljg3NC0sLC00LC8sLCwwLCw0LCwvLCw0LC8sLCwsLCwsLCwsLCwsLCwsLCwsLCwsLP/AABEIAQEAxAMBEQACEQEDEQH/xAAcAAEAAgMBAQEAAAAAAAAAAAAABAcDBQYIAgH/xABJEAACAQIEAQkEBwUECQUBAAABAgMAEQQFEiExBgcTIkFRYXGBFDKRoSMzQlJicrEVgpLB0SRTY/AINENzk6Kys+E1dKPC8SX/xAAaAQEAAwEBAQAAAAAAAAAAAAAAAwQFAgEG/8QAOBEAAgIBAgMECQMDAwUAAAAAAAECAxEEIRIxQQUTUXEiMmGBkaGxwfAUQtEz4fEjUmIGNENTov/aAAwDAQACEQMRAD8AvGgFAKAUAoBQCgFAKA0PKvlfhcvQNO/Xb3Ik60kh/Av8zYeNeNpLLCWSvsVzn4+RrwYbDwpvYTl3cjsuIyoXbsubVQs7Sqi8LLLMdLN89jHiedXGyKI4cLHDKv1sshZo/DoQLE3478OHjXc9fVGCknnPQ8jppuWDJgOcfHxn6WPD4he5NUT+NiS6nyNvOoIdqVt+kmvmdy0klyZYHJXlbh8erdEWSRPrIZBZ08bcCp7GBIrRhOM1mLyirKLi8M39dngoBQCgFAKAUAoBQCgFAKAUAoBQCgFAKAUBzvLzlSmXYVpiNUjHRDH9+RvdHkOJ8B3kV42kssJZKRw0Ds74jEP0uJk3eQ22/Cnco4WH6WFfOavVyulher+bmpTSq17T6x8UjL9FJoYG+6gg+Bvw8xUFUoRfpxyvPBLNSa9F4IGDh9qEc0oOm20JGwYEgse/wvwqxZL9PmuHPx9nh/JFFd5iUvgbiqROYnaSN0nw7aMRFvG3f3o/ejDYjxq3pNS6Z+x8/wCSG6pWR9peXJLP0x+FixCbaxZ07UcbOhv3NfzFj219InkyjcV6BQCgFAKAUAoBQCgFAKAUAoBQCgFAKAUBQ/L/ADE4zN5BxiwSiNB2dK3Wkbz+z+4tZvad3DWoLr9C3pIZlxeBAmlCKWYgKBck9grDjFyeFzL7aSyyJleZpiAxQMApt1ha+1wRvwtUt+nlS0pdTiuxTWUfGJzhAgdLy3kEYCbksTwXvNuFuNd1aScp8Ettsnk7oqPEtyZhsQsihlO3wII2IIPAjuqCyuVcuGXMkjJSWUZK4PTp+aDMuhxmJwZ9yZfaY/BxaOUeJPVPpX0XZ9vHSl4bGZqYcM/Mt6rxXFAKAUAoBQCgFAKAUAoBQCgFAKAUAoD4mlCKzHgoJPkBc0B5p5PTGVZcQ3vYiZ5T5sxuPjevn+0p5ux4L+5paWOK8+Js+T+Ve347on3w+HAklX+8dvq0Ph2+NiPKXSwVdXedXy9iPLPTnwdETuWPJ+STM0giukeMAeSRQeoIl0SqNrC6qlvFrdtTxjCSVkv29Pocz4lLgXUl8rORLRGKXAw6ljaJhCukESRHZyWIuGWysb3uAd97eRnxTUm/FPyf8PkeyrwsL8aMPLbJZ0xMU2Dw0jnFKemjFtKSgLpZ2vpUm5DG4B03vfeuZVQujibxjr7PD+BmUHmK5/U0eAlk+kjmULNE5jkA4XHAjwIrP1VCqn6PJ8iaqbkt+aJODx3suMwWK7I5gj7/AOzl+jbztcG3hVrsyzFjh4/Yi1ccxT8D0NW6ZwoBQCgFAKAUAoBQCgFAKAUAoBQCgFAcfzt5v7LlWKYe869Eu9vrDoJHiFLH0oCostw3RRRp91QD59vzvXyl1neWSl4mzCPDFIj8mc4aPMMRFDiUwvSqC8ksaspeK5sNTAKCpbc93iK2KIP9PFyWfLwZTlL/AFWk8Hd4DMscwJw2LwOP0++gHRtbe1jG7KP3hbjRxh+5NHSlPo0zoc7GKaJfZ3hhbjI0oLaBbfTYgXHedtqihw533JZcWNjhsLPhpsQIf27i3nJAHRsEjZttlshjN+7Ue7erDUlHPAsEC4W8cbyQOUTL+1cYF+5Fr/Po7fG1qpaxf6MG/Fk1X9SXuNdnWH6SCVe3Tcea9YfMVT0tnBbGXt+pJbHig0eguT2Ye0YXDz/3sKSHzZQx+Zr6kyDYUAoBQCgFAKAUAoBQCgFAKAUAoBQCgOK5yeQz5sMPH7T0MUblnTRq1kiwIOoWIGoD8xoCmOTEZSJ0YklJXQk+BtXz3aSxdt4I09K81mx5OcnocXmE8ciH6hZVkW145FcILAgqQQdwwINuFWtLbKOnTXRtEdlcZWtPwN1huae0hLYkaS2oukRSU7sbK2sql9VjZbWA2qw9XlcjhaXD5m/yHIZZ8rTDY4yBze92VnAEhaPUTqDbBdjcW2NRSsUbOKBLGDlXwyNOnNzP0k2vFq0UzBn0wKJAFlacLHvpTrsTcDwtbapnq8rkRLTYfM4TA5jN7VIJsPJG2JmkkvIGU23awDLvbhx7ara6hShxqXqpfU6osalwtczoaxi6dPzGcsUkEmXm4MRZ4L9seq7J5qTceB/DX1lXFwLi5mNPHE8Fu1IcigFAKAUAoBQCgFAKAUAoBQCgFAKAiZtmMeGhlnlNo41LsfAC+w7T2AUBQseS42WWfFYfBFcPiH6VIXmjEg1AFnGogWY3Ok2tt65esrqufrYaLtDnBctjLkiY3LsTJjJ4FjwrvHDL0jKXRDZRIugkBVYi/G9+HaPa6490q08tZ5HrlJTc2tiws5z+KEyRySHD9QaZ3UdHrfVpCltmddOoi1rWud6jjBvdbksppbcjmH5cSoAvT5ZIeyQYhxq84lRmDeAJFTKlPo/gRd611XxN7lXKxcViGiw8TssRAmeQGMqHQtGyK/WYEqVIIU9YEXF6jnS4LMiSNvE8RK55fZwk2cQhDqSFeiLDh0h1ki/C4uB5g11ZW1pZfngRcad6JVYReOu5nMxCTYjBMBcXngawvocgSoD3B7G34j3V9Loru8qXitjL1EOGbLWq2QCgFAKAUAoBQCgFAKAUAoBQCgFAKA4rnmhL5NjAOICN6LKjH5A0BMwkgZEYcCoI8iL1ivmay5Gj5fYOebAyw4eNZHlshDEABSes25G4/wA3tapKXFTTkcWpuOEczyfxmKlEuCmmjbH4KWOSJ7ga009cAlD9hnQtoPvrcVPmMJKyK2ZBhzTg+aN5LluIZnYLPc2sDi4ogd9yWwuGDgeu+2wqb9VX7SNaaZwvKHM3yyObBwyNPj8U5aV1Ls0akBY0Vj12fRwvuLk9orlLvZcb5I9b7tcC5s5LJMuZsHqX3+k6SPzSwHxsR8KsyipRcX1K6eHlE/LeUDSS3dQkLEopPZIACQx8bnj4eNY1/Z/d05jvJfQv16ninh7IyZXyolw+Iw2M0WjjmI1LveEkxyq4vxI3HZcCr2l0vc7p81v5le67j2fQ9Icns/w+OhE2GkEiEkcCCCNiGVrEHzHCx4GrpXNnQCgFAKAUAoBQCgFAKAUAoBQCgFAQc8y5MTh5oJNkljZGPcCLXHiOPpQFX83HK2OWOPByuPaIgUVt9E6xkqGhc+91QCeB4m1r2zdRS4tyXIv0WprhfM3PLjlE2CgVo01yyuIogfdDEE3c/dABNhudvEiOmvvJYO7rOCOSqHwxjWWeSQnEEtK04Olg9r9Qi1h2W4eHZWpwrHDjYzuJ5ybDDZvmUsKP+2sAupA2h5IlkW4uVa0VwwO3GqrhWnjgZZUptesjnI8ZHgzKyucbjJQU9oUt0cLSKRdHYXklN+NgB2E71LhzwuS8PEj9Xfm/E2WJc4XCqq2LgBFHe5229bmpyEyQYRIINLLrAF32vqJ95iDx/oO2gJWGgRUCoF0HgBwIO/wNASMHiZcNKJ8KwjmXbf3JF+5Mo95fmDuKAunkbynjzCDpFGiRTpliJBMbjiPFTxVu0EcDcADfUAoBQCgFAKAUAoBQCgFAKAUAoDluczLsTicvmhwm7vYMoIUtHfrqpbYEjbfiLjtoCh4cxjjxGC6M9G8OKRWjI0sg1aZFYH4GuLFmDR3W8SRafOdguky+ZgOvDaZDbg0ZuT/DqHrWbp5cNiL18cwKpz2bpegiXhIRI35F3HxP6VpTlhFXT195YomboV+6vwFVcn0HBHwRDROlxKIPch67d2o+4PPt+NT0x6mT2hanJVroS8YdeLhTsjRpSO8nqL6g71MZxt6AgZSpQPEQbRtZTvujdZbHwuR6UBPoCVydzj2DHQ4i5ETkQTi+2hzZHPZ1Gt42JFAX9QCgFAKAUAoBQCgFAKAUAoBQCgFAecOc3AdBjszQDSG6PFRnbckAyH/iBqAt8KuJw9nF0mi6w/C67/I1jerLboavrRPO2HcwYuSCf34/oFNrCyNYcew7Eelac/SimiHRSjXa1LyNtmGLEUbOewbDvPYKhisvBq3WquDkyDyfEsifRkoGbVLMQNTN92MHaw4XPjVtLB85KTk8s32Dy5IyWF2cixdiSx9T2eAr08M0+JRN3dV/MQP1oDFDmULmyyoT3ahf076AlUBHx+G6WN0+8pHr2H42oC7ebzO/bcuw05N3KaX/ADp1H+JBPrQHR0AoBQCgFAKAUAoBQCgFAKAUAoCof9IXJCYIcXH76noJLWu0chuoN+NnG1vvmgIOU84wGHiRMJO8kcYjbUY0TWihWs2om1wez0qi9JJybyXFqUopYORzbBHFS4jEYgIJJVsFQbIFAC7ndm6o63h3VbhBQjwlWcnJ5NDh4jjWjUtZEUNJbtYm1vA2B8t68hDDZZ1OodiivZ8zrQFRexVUeQAH8qkKhqo3kxW4JjgvsRcPIO8H7K/M0BMw2VQpusa343PWPxa5oCTJErCzKCO4gEfOgPugFAWBzEz3wWIj7IsZIq+Vkb9SflQFkUAoBQCgFAKAUAoBQCgFAKA1HKDlPhMCobFTpFcXAJuzAcdKLdm9BQHLzc7eBEjqFnaOMKZZuj0qgchVJRyJSLkDZDxHfXPEj3hZj58pR+y9j1mni0doLari57BYHf8ArXR4VLhkmj12hQlnLkiU2ubXsClx5UBLjEjhlkVUBFro5J32PFRagNbFh1wRZh9Qx63ElDwB23Knh3jagPrpRjG0q14FsXIuC7HcLbiFHb47UBuVUAWGwHAUB+0BjSW5YD7OxPjxt8D8/OgIOdzlBDpJBaZF27Qb3B8KA2EhIBIFzbYXtc91+ygLE5h4AMtZ73eXEyPIv3G2TSR2bKD+9QFjUAoBQCgFAKAUAoBQCgFAKApvK1WfM84mEoT6VIYsQejLIyA9IkfSArp6tuHC3mKeqlulzLOnXNnD8o8xTos26adZMTLPHAhGn6mJg4eycFIUXt2gV1CLzHC2PJNYlnmbXlfj8UmFw2BmJxEPtUT4bGCxEsOluo5uesNQse0A+F5a7VPzI51uPkflSkZgkxFpES3vBjfxW23qD8qAyTxB1ZWFwwsfI0Bz8UrRoHPv4dujl/HF2E+QIYeTUB0YNARcwxBUBU3kc2Ud3ex8FG/wHbQGTCYcRoEF7DtPEniSfEnegNdjDrxcCjhErSP6jSvrf5UBt6A3/Nhmvs2ZNAxtFjEuo3sJ4xfyGqO/mQKAumgFAKAUAoBQCgFAKAUAoD5lOxtxtQFD8lIov2EkkrYdVEzySNiIjKpOsoDpVlbWeqL7ns7ao2N99hZ92xcgl3WXg13KWbDS5dJIuHwsqo3RdNh4mgeCT7GuOQElCSAet28L8OocSnjL9++TifC48l7tjdcucA0eV5ZdAhhlg6RQbhOoVbe5v1iBxNc0STtftyd3RxUjUVeKZDzLbo3+5IL+TfRn/qv6UBMoCFBl4WSZydQl03UjhpBX1vegJZ2Gw4cBw/8AwUBihgsSzG7na9uA+6vcP1oDJLIFUsxsALk+AoDQZNj0BlmlLI0rXGpWC6ALIA1rHbxoDfQTK41IwYd4II+VAR8zLKomjNpYGE0Z/Eh1bjtBFxagPQ+SZiMTh4J12EsayAd2pQ1vS9qAm0AoBQCgFAKAUAoBQCgFAVDjeTEuA9ow7YNsZlk0hkURbyQliCU6MEMVBAIKcLX4m1V7am3xReGTV2JLhktjnsyyH2iV0weDzBhNKJZIJUMGH1j7UjsA2ncnQDx4EWFeQhZ+7G3U9nOHQyc6mFzDC4OP2nExS+0Ho2gjhARCPpAyOTqLAqLbCu40Qi8o5lbKSwzU5diRLEjg31KL+fb871MREhlBFiAR3GgPiXX9nT+9f9R/SgPyIP8AaK+QB/Un+VAZaA+ZJAoJYgAbkngKA0pVsYRcFcMDfuMpB28k/wA+QEvLyY3aA3KhdUbb+5wKk96nh4EUBkxGWqx1LeN/vpsT+YcGHnQEvTtY77WPj30BaPMnMWybCajcjpF9BK4A9BagO5oBQCgFAKAUAoBQCgFAKAUAoCtufvLzJlolHHDzJIfym8Z+bg+lAUpleY+zltVzExvtvoPabfdNAdLhsZHILo6t5EfMcRQGZmA4kDzoCJNmsCe9Kn8QJ+A3oCP+1GkNoImb8bgqlu+5Fz6CgAyrWdWIfpCNwg2jX93t8zQE4YpNWjWmr7uoX+F70BHw07LIYpDe/WjbYal+0pttqX5gjxoCdQEXM8V0UUj/AHVNvPgPnagLg5n4VTJ8EEOoFGYn8TSMWHoxI9KA7KgFAKAUAoBQCgFAKA1mccocLhBfEYiKK/AO4BPkOJ+FAcxjedzK0B0ztK3YkUUhJ8iyhfnXqTeyPG0llnP4znoN/wCz5fK698sqRn+EBv1qZaa1/tK8tZRHnL7/AENbjOdrMHFosNhoj953d7eQGnepVorfYQvtGlcsnLZzygzLFxvFPjiY3FmRYYlBB7DpAJFS/oP+XyIH2p/x+f8AY51ci2s0zkWtYAD+tdLQR6s4facukUZcuwsbKY5EUvGdJNhcrxU99iKxr4SqscT63s+dWqoUmllGXFZNGV6iKGBuNtrjsbvBqONjTLNujrlFqKwzZ5eVaO8SpE4NmXSNiOINrbdx9asp55GJKLi8PmScPirsUcaXAva9wRwup7RfwBHdXpySGUEEHcHiKA5g4FYmdUUXhZZlNhqaM31KTxNt7elAbzGxCaO6HrW1xsOxrXUjwPA+BNAfeXYoSxJIPtC58DwI9DegMWdqhgk1i6hSbeI4cPGgL05u8CYMswUbCzCBSR3FhrIPjc0B0VAKAUAoBQCgFAcFy45zoMC5ghU4nFW+rU9VP963Z+Ub99rg11GEpvEUcTnGC4pPCKvzflfmeM+uxPQJ/d4W6fF7lvS5FXq9C/3v4Gbb2mv/ABr4mjhy2NSW06mO5ZzqJPaST21chp64ckULNXbZzfw2JSqBwFvKpkkuRA23zP2h4KAUAoCLioDcSR21gWseDD7p/kaqavSq6PtNHs7tCWksz0M2ExSyC4uCOKnip7iK+dnBweJH31F8LocUGYsU/RPHKNhqCSeKsbAnxB4etd1S3wU+0Kk4qxdCbnwKx9Ko68RDjy4OPIrerBkGxVgQCOB3FAavM26OWKax02ZJLKT1T1l2H4h86Acn5TpdQrhFb6MspF0O4AvxsbjytQE7B4VYl0rwuT8Tc0Bjgwnt+LgwEZB1uGm3tpiTruAfvEDYD5UB6SVbCw2AoD9oBQCgFAKAUBznOHnRwWXYqdTpdY7Ie53IjQi/czA+lAeectwgjQffO7t2k8Tc1uUVKuCXU+b1N7tm3nboS6mK5hxM+gDqsxPAKL/HsHrXE58PRvyJK6+N80vMwB5m4KkY/EdRPopAHxrjNsuSS89/oS8NEebcvLZfM/Gw85/2yr4CMf8A2NeOFr/fj3BWUL9jfnL+EDhpv7+3lEv8yad3b/v+SHe0/wDr/wDpn0uCbiZpL/u2/h02r1VS58T+X0weO6PJQWPf9cktRsN7+NTIgfM+Y5A24N97eo4ivFJPkeyi47MxT4RWOrdXHBl2Pl4jwNRXaeu1ekixptZdp3mtkDNYpuhkBZHW1zdSGsDfsNr+lZlnZ3d5nF8jbr7cncu6nHn1/MHSIBJCBxDx/HUv/mqxOYOT8urDRHuXT/CdP8qA2FAYMVjY4/fcLfgCdz5DifSgIbdNPwvDGeJ/2jDwH2P1oDp+aTBIublUQAR4Jj6mVAPG9id6AvSgFAKAUAoBQCgOB58v/R8R4vH/AN1aBlPmvoz5M/Ca8GD9oBQCgFAKAUBCxETRlpE3FrunAG32gexv1qGcXBucfevv5lmEo2JVz9z8PZ5fQh5bmCSYh9N7MgO/3hx9bfpUFN0Z3Ph6r6FjUaeddEeLo38GbgirpnGLLcT0DCJz1GP0THsv9g/yrG1NDrllcj6DSapXRw/WX5kkZT9HJNCTvrMiD8D77eTXFVi4S8VC7WCyaF7bKCx8idh8KA+IcJHDd+23Wkc3a3ix7PDhQEjknh5M1xDQYVxGiLqknZSbA7ARptdie+3A924F2ckuR2Gy5WEKlpHt0kznVI9u89g8BYUB0FAKAUAoBQCgFAcVzzYVpMnxgXiAj+iSozfIE+lAUojXAPeL19EnlZPlGsPBGzZLwvbiBqHmvWH6VFes1v8AORNppYtjny+OxIjk1KGHAi/xF6kTyskUo8MnFmm/abmZBFaUSsFWPgwbZbb8Lk9tUJ6pxlxJ5T6dUadeiU4cMliS680zethMUraGwOMDDs6ByPQgbjxrr9fDwfyOH2ZZ0a+f8E7C8nMwl+qwM3nJaMf/ACWrmXaC6R/Pmdx7Ll+6XwX+DaQc2ebv2YWL88jE/wDIpFRPXWPkkTR7NqXNtmxXmfxxtfHQqfwxE/rXD1lr6/IkWgoXT5sj4zmRxbAlcwRmtYAo6D4qx/SopX2SeWyeOnqisKKOG5RcgMblDRTzhHi1AGSIllW+1m1KCLi9treNeVT4JqR7fX3lbj4kuNwwBBuCLg+Fbqaayj5mUXF4ZjxcAkRkPaPgew/GubIKcXFndVjrmpLofeGnkmwqOgUzAWBa2zA6WI7iRf41gH1BllzLogsZPSz23C2G9tyx4KP82rqEJTeInFlka48UnsQpomkIadgQu4RfcHib7sfOtKrRxh6U9/oZF+vlZ6Nax9S2eYbKCmFnxbrZsVLdCePRJdU27OsX8xas6yXHNyNaqHBBR8C0K4JBQCgFAKAUAoBQGv5Q5d7ThcRBw6WJ479xZSoPoTegPM2VMTEgIIKjQQeIK9Ug/CtzTS4ql+cj5vVw4bpL83JMi3BHeCPjUrWVggi8NMi5Q94Y/wAoHw2P6VHp3mqJNqli6XmfuMy9JNyLMODjYg9h2ry2iFnNbinU2Veq9vA9A82uevjcuw80u8lijsPtMjFC+wA61r7dpNYb2PpE8rJ1FD0UAoBQHOc4mWjE5ZjYrXJhZlH4kHSJ/wAyigPPmXS6oo271Hx4H51vUy4q0z5i+PDZJe0kVIRGuaN4VfTMVjLFrBV1XO1lY+NZ9ukim5t7GrTr5tKtR38ckvDYZYxZRx3JO5J7ye01drrjWsRRnW3TteZM/JMI+JkiwkP1uIYIPBeLsfAC9/C9V9Zbww4erLWgpc7OJ8l9T01lOXph4YoI/ciRUW/GygAX8dqyDeJdAKAUAoBQCgFAKAUB5r5R4XoMyzGHsE/SjymAksPDetPQS9FxMbtOOJxl4/b/ACRavmYQcs26VfuytbyNm/nUNG3EvBss6jfgl4pfLY+81lKQyMvEDb12v6ca9vk41to500FO2KfI9I8j8mXBYLD4dSCI4wCRwZj1nYebEn1rCPpTcUAoBQCgPl1BBBFwRYjwoDy1hMN0LTwXJ6CeSK549VyN619FLNWPAwe0I4uz4r+xJq2USDm24jX70qj0vc/pUGo3SXi0WdLs5S8EydU5WOm5m3RM3mVgpaTDao2PFSrKCqd1xqJ8qyNbHFvmb3Z8s048C+KqF4UAoBQCgFAKAUAoBQFH88uD6PM4JeyfDlbfjia5J/dZRVzRSxZjxKHaMM1Z8GcjWsYRBy03ac/4pHwUCoKd3Pz/AILOoWIwXs+7JcsYZSp4EEH12qaUVJNMgjJxkpLoXbzR52cVlyK5vJh2OHc779GBobffdCu/ab1gTi4ycX0Pp4TU4qS6naVydigFAKAUB5u5UxBM0zJP8YP/AMRQ/wDOtPQP0ZIx+04+lFkKr5lkLH7vAPxk/BSaht9aC9v2LFO0LH7Pq0TamK5J5NYnos1y2Qds/Reko6P5ajWfr1tFmr2ZLeUfI9K1mmuKAw4zFpCjSSuqIouzMQAB3kmgKQ5Qc5OKxUsvsc5hwwbTEyoupwvF2MgJAJ4AAGw37au6fSqyPE2Z+q1rqnwxWfE+MBzs42WAYVQgxilhJiWUadAIAZYwLGQ37Rp2Bsb7ZurtWmTcl7DS0677Dj1NLm2DkxN3mxE0s3FXdzYEbgBFsoW44AfOsZdpW8ab5eBf/Sw4cdSwOZrlW8obCTsxZQWiLkswCnTLEzHc6CVKkm5Vvw1uxkpLK5Ge008MtKvTwUAoCoefxAHyx+0SSL6Mqf0qfTPFsStq1miRXqsDwIPZ61tpp8j51prmR8FAUMvc0hYH8wF/neoqoOLl7Xn4k11imo+xY+BIkkCgsTYAXJqRtJZZDGLk8LmWdzB4aQ4bE4lto55vo12vaMaGY2O1ztY/d7iKwrZ8c3I+mor7utQfQtKoyUUAoBQCgPN3Kx9Wb5kf8RF/hTSf0rS7PW0vd9zI7Ue8V5/YhVoGUQsR9fD4K5/6RUM/6sff9ixD+jPzX3JtTFc2HIzC9Nm+XpYkIzStbs0KWUnw1AD1rO18vVRrdlx9aXkei5ZVUFmIVRuSSAAPEms41iveUfOxBHdMEvtUnAvfTCvm9uueGyAjxFTVUTs9VEF2prq9Z7+BWPKHOcTj/wDW5ta8ViQaY0NrXC7liOwsTa9X69FCPrbmVb2jOXqrCNfhoQiqq8FFqtwioRUUUrJucnJ9THlEY9slNhfoxv3bgfyr5b/qHZr86H0/YbzX8fqdFXzBumkfMHweM6eL3kVcQN9iUJjkU+DRsQa3+zZ8VOPBmbqo4nnxPS2V45cRDFMl9EsayLfjpdQwv42NaJWJVAKApj/SOxhjGXWFzrka/wCURi3rq+VdQk4yUl0OJwU4uL6ld5ThjHGAfebrN5mtqivghvzZ89qbVZZtyWy9xNqYrkbHYXpVCk2GoE+IBvao7a+8WCWm3upcSXR/5LD5lM3EOInwTbLNeeHu1ABZV87aWHgDWXq6uCeVyZtaG7vK8PmvxFyVVLooBQCgFAeZ87IOY5lY3/tT7+IJBHodq09B6rMbtP14+Rhq+ZhBn/1iL8j/AMqgl/Wj5Msw/oS819yXLKFBZiABxJqaUlFZZBGLk8RW5CyDlTiMFjJcXAgOiIxlX26rC6k9tw1mtsbC3bWTfxWylJLZG5puCmEYN7yybDGY2fF2fFzyTsQCVZuoDx6sa2T5Vcp0kIpOSyyhfrrJSai8I/ALbCrZQbyYJsYibFhfuG5+A3riVsI7NksKZz3S2/Op94ebWL2Yb/aFj527q9hLiWcP3nM4cDxlPy3IeX5kkUuKdwdtIBBX7IsVGojc3v6Gvle2a5X3KMX9T6nspqqjLOngmDqrKbqwuD4V83ODhJxfNG0mmso1eNXC+24M47V7MdYk06uFrrfT1tOq17b2vWv2U9pLyKWsW6PSuAljaONoSpiKgoUtpK26um21rVrlIz0AoCoP9IF2/wD5ynaAyuzsRtrVV6ME9lwX27d+6paEnYuLkQalyVUuHmV+rX4b1up5Pm2scz9oeCgJeQYwwY7Ayj7OIVD+WW8TfJvlVPXRzXnwZodmyxa14o9J1km4KAUAoBQHmHHj+35n/wC9m/7jVqaD1H5mL2n68fIVeM0gTH+0x/7tv1FQS/rR8mWof9vLzR+Zh1pIY/xaz5Lw+Jry70pxh7/ge0ehXOz3fE18EB6HExoCx6QqO87gb+VV4wfdzhHfcszmu+rsk8bZ+ptp8SI7KAWe2yrxI4XPYB4mrkrFDEeb8CjCp2Zk9l4s+PZ5H+sbSv3EJ/5m4n0tXPBOfrvC8F/J13lcPUWX4v7Ll8ckiDDqgsihR4fzqSEIwWIrBFOyU3mTyZa6ODioFaSWRowS4JkUgjsOo7Eb+VfNamyOW5cm/qfWaeDUUlzS+h23JjM2xCMzspIa2kC2nbz3v/Wvn9bRGmSUV/f/AAalFjmm2OUNg2Gawv06r6MCGHrU3ZbfeNez7kesXopltcx2M1Zc0RP+r4iSEX7gRIP+u3pW6Z5YdARc0xyYeGWaS+iJGka250qCxsO02FAeb+cDnLnzNOiQpDhma3R7FmAbZ5nt1NwOqPHjsa4c8N7fngdKO3M46DL2BAjJL9M8fVbTqCKrbHxuflUS1Tg3LOFhPyzk6lp4zWGs7v5HSQ4TEKgYAuDxjcrrXfsYdVu/e1d0dvKMuC3deK/P58yrf2LGceKvZ+B9Q4tWOm9m7UbZh6GvoadRVcsweTAu0ttLxOJlQFp8Ii+++JiC+esG9Ra1pVYJ+zot3Z8EeoKyDeFAKAUAoDzZypi6PNcyT/GD/wAa6/51paB7SRkdqR3i/MiVoGURMbhyzRMvvK/H8J2b5VFZBtxa5p/LqT02KKlGXJr59DLiNK3kYC6g79tu6up8MfTfQ4r45f6cepGyWMiIE+85Ln943HytUemi1Xl83v8AEl1ck7WlyW3wJ9TlYUB8u4UXJAA7TXjaSyz1RcnhGTLMqxOYHosHEz6rq0xDLEg7SXtYnfgLnzqlqNXHhcYbs0tLoZ8SlZsl8znl1QzKL2mj1QSIqa2BjuupBsDcADft33r5y2vaUJLbOU28Lfo38z6KEt01z5cja5VGuG1MIMQA1rsdBtb8KHYelUb5S1GE5x28182WK0q9+FmbOcSkseHZDqDYhLfE3veuuz65V6hxkt8fweamSlWmvEtHmRwRbB4l+AfGysviulFv8QR6Vtmeddy35YwZZCHlu7udMUKW1yN4dyi4uey44kgHxvCywims7zDFZk4fGtpjBumFjJ0LvcdJ99vPxtbhWPqe0s+jV8f4L1Wl6zNXJlzCZ9IUwzD6UEkEGxBK27xb/wAVVjfF1rLfFHl/cmdb4njk+ZpsmyuWLFIpRuiRpGVuI6y6QSRtuAu1XNRqK7KG01xNLbyef5IKq5RsSa2WTsKxi8R8bgY5RaRQe49o/KeIqWq6dTzB4OJ1xmsSRN5rckDZ0mp2dcPA0q6rGzMejAPfs17+Ar6TTauzU1qVnQyZ6auibUFzPQFTnIoBQCgFAee+cvDGLO8TfhPFHKvkqiI+e6MavaCWJtGb2nHMFLwZpa1DFFAfhF+NOYTwftAfLMALkgAdpo2luz1Jt4RLyLKcTjjbBwNIvbM3UiG9j1z7xHcoJqnbrYR2juX6ezpy3nsvmWnyS5rMPBplxhGKxA3631SH/DQ7G33mudr2FZtlsrHmTNeqmFSxFHSctc09jy/FTIVRo4jovawc9VNuHvEbVGSnnnJczwyIB0vXbrOzhgWc7sSzDfc99YOro1Fk3Jx26GjTZVGOEzaftWD++i/4if1qn+nu/wBj+DJ+9h4r4mmzfGiZ4xD9Joa4C76pW6sSJbibknatbs7Tzhmc1jJS1VqliKPRfIXIfYcBh8MbakS7kG95GJeSx7RqJA8AK1CoUxziZ5HNnEkm/Q4dPZ9ZB0rKCS9u7clb948RVPXVznViBPp5RjPMiNHmMLe7LGfJ1/rWA6LY84v4M0VZF8miSKiOz5mlVBdiFA7SQB866jFyeIrJ42luzVHOi5Iw8Rltxe4VB5E8a0KezJyWZvBWnq4rZbn02JxR2EMa+LSXHwUXqwuyo9ZfIjesfRG05osvkGeAmQuwgeSUrcDrdUKe8bqQD4d1acIKEVGPJFSUnJ5Z6Grs5FAKAUAoCqOfzKvosLjVH1EmiS393JYXPkwA/fqSmfBNSIr6+8rcStwa3j5g/aAUB95VhJsZL0ODjM0gtqN7Rxg7XkfgO3bibG1VbtXGGy3Ze0+hnZvLZFp8mOaWCO0mOb2qXiEIIhTwCfb8247bCsuy2dj9JmxVRCpYiixo0CgBQAALAAWAHcBUZMfVAarlRkUePwsuFlJCSAC68QQQykeTAG3bQFXY7m7zCPqqIMSo7Q5jY910dSoP71qAxwc1uMYXMWBjNtlLMxv4lYgB6XoDreRXN0uFkGIxLrLOv1SopEcNxY6Ad2Y/ePoBQHe0BTnKPm3xUM88mEVcRDO7StGzhZFZ93AL9R07rkHs34kDkMbkzRfX5dMnicOGX+KMMKA0c02BUnZkPbpEy/IWrlxUuaPU2uRMy7k6+LIOEwM85I2ll1iL1eRgp8uNeqKXINt8yy+TPM3GI9WOld5jwWFykcQ+6lgL+PAeHafTwnyczuHudGMxqg9nSowHlqjv86A6TkZyKw+WLIIdbvIbySyEF2twBIAFhc9nnegOkoBQCgFAKAjZlgI8RFJDKoaORSrKe0HY+R8eygKUzjmsxuFYjCWxUH2VZ1SZR3HVZGA77jyFW6dXKtcL3RQ1Ghja+KLwzXYfkXmkhsuCZO9pJYlA+DEkeQqxLXroitHsyWfSkddkPM/qs2YTl/8AAgJWPxDueuw8tNU7NTZZzexfp0lVW6WX7SzMsy2HDoI4IkiQfZRQov37dvjUBZJdAKAUAoBQCgFAKAUAoBQCgFAKAUAoBQCgFAKAUAoBQCgFAKAUAoBQCgFAKAU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83" y="2133600"/>
            <a:ext cx="2281446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6915" y="1066800"/>
            <a:ext cx="6406285" cy="5194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 - </a:t>
            </a:r>
            <a:r>
              <a:rPr lang="en-US" sz="2800" b="1" dirty="0"/>
              <a:t>Post hoc fallacy</a:t>
            </a:r>
            <a:r>
              <a:rPr lang="en-US" sz="28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Ex: I couldn’t find my earrings </a:t>
            </a:r>
            <a:r>
              <a:rPr lang="en-US" sz="2400" u="sng" dirty="0"/>
              <a:t>last night</a:t>
            </a:r>
            <a:r>
              <a:rPr lang="en-US" sz="2400" dirty="0"/>
              <a:t> and </a:t>
            </a:r>
            <a:r>
              <a:rPr lang="en-US" sz="2400" u="sng" dirty="0"/>
              <a:t>this morning</a:t>
            </a:r>
            <a:r>
              <a:rPr lang="en-US" sz="2400" dirty="0"/>
              <a:t> the maid went out. She obviously took my earrings out for sale!  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800" dirty="0"/>
              <a:t> - </a:t>
            </a:r>
            <a:r>
              <a:rPr lang="en-US" sz="2800" b="1" dirty="0"/>
              <a:t>Mere correlation</a:t>
            </a:r>
            <a:r>
              <a:rPr lang="en-US" sz="28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Ex: I can’t find my earrings anywhere. Hmm, do you see</a:t>
            </a:r>
            <a:r>
              <a:rPr lang="vi-VN" sz="2400" dirty="0"/>
              <a:t> </a:t>
            </a:r>
            <a:r>
              <a:rPr lang="vi-VN" sz="2400" dirty="0" err="1"/>
              <a:t>that</a:t>
            </a:r>
            <a:r>
              <a:rPr lang="vi-VN" sz="2400" dirty="0"/>
              <a:t> </a:t>
            </a:r>
            <a:r>
              <a:rPr lang="vi-VN" sz="2400" u="sng" dirty="0" err="1"/>
              <a:t>these</a:t>
            </a:r>
            <a:r>
              <a:rPr lang="vi-VN" sz="2400" u="sng" dirty="0"/>
              <a:t> </a:t>
            </a:r>
            <a:r>
              <a:rPr lang="vi-VN" sz="2400" u="sng" dirty="0" err="1"/>
              <a:t>days</a:t>
            </a:r>
            <a:r>
              <a:rPr lang="vi-VN" sz="2400" dirty="0"/>
              <a:t>,</a:t>
            </a:r>
            <a:r>
              <a:rPr lang="en-US" sz="2400" dirty="0"/>
              <a:t> the maid behaves unnaturally?  </a:t>
            </a:r>
          </a:p>
        </p:txBody>
      </p:sp>
    </p:spTree>
    <p:extLst>
      <p:ext uri="{BB962C8B-B14F-4D97-AF65-F5344CB8AC3E}">
        <p14:creationId xmlns:p14="http://schemas.microsoft.com/office/powerpoint/2010/main" val="133178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MUExQWFhUXFyAZGBcYGBcfHRoaHBodFxgcFx0YHCghHxwmHhwbIjEiJyktMDAvHB8zODMsNygtLisBCgoKDg0OGxAQGywmICU1Ljg3NC0sLC00LC8sLCwwLCw0LCwvLCw0LC8sLCwsLCwsLCwsLCwsLCwsLCwsLCwsLP/AABEIAQEAxAMBEQACEQEDEQH/xAAcAAEAAgMBAQEAAAAAAAAAAAAABAcDBQYIAgH/xABJEAACAQIEAQkEBwUECQUBAAABAgMAEQQFEiExBgcTIkFRYXGBFDKRoSMzQlJicrEVgpLB0SRTY/AINENzk6Kys+E1dKPC8SX/xAAaAQEAAwEBAQAAAAAAAAAAAAAAAwQFAgEG/8QAOBEAAgIBAgMECQMDAwUAAAAAAAECAxEEIRIxQQUTUXEiMmGBkaGxwfAUQtEz4fEjUmIGNENTov/aAAwDAQACEQMRAD8AvGgFAKAUAoBQCgFAKA0PKvlfhcvQNO/Xb3Ik60kh/Av8zYeNeNpLLCWSvsVzn4+RrwYbDwpvYTl3cjsuIyoXbsubVQs7Sqi8LLLMdLN89jHiedXGyKI4cLHDKv1sshZo/DoQLE3478OHjXc9fVGCknnPQ8jppuWDJgOcfHxn6WPD4he5NUT+NiS6nyNvOoIdqVt+kmvmdy0klyZYHJXlbh8erdEWSRPrIZBZ08bcCp7GBIrRhOM1mLyirKLi8M39dngoBQCgFAKAUAoBQCgFAKAUAoBQCgFAKAUBzvLzlSmXYVpiNUjHRDH9+RvdHkOJ8B3kV42kssJZKRw0Ds74jEP0uJk3eQ22/Cnco4WH6WFfOavVyulher+bmpTSq17T6x8UjL9FJoYG+6gg+Bvw8xUFUoRfpxyvPBLNSa9F4IGDh9qEc0oOm20JGwYEgse/wvwqxZL9PmuHPx9nh/JFFd5iUvgbiqROYnaSN0nw7aMRFvG3f3o/ejDYjxq3pNS6Z+x8/wCSG6pWR9peXJLP0x+FixCbaxZ07UcbOhv3NfzFj219InkyjcV6BQCgFAKAUAoBQCgFAKAUAoBQCgFAKAUBQ/L/ADE4zN5BxiwSiNB2dK3Wkbz+z+4tZvad3DWoLr9C3pIZlxeBAmlCKWYgKBck9grDjFyeFzL7aSyyJleZpiAxQMApt1ha+1wRvwtUt+nlS0pdTiuxTWUfGJzhAgdLy3kEYCbksTwXvNuFuNd1aScp8Ettsnk7oqPEtyZhsQsihlO3wII2IIPAjuqCyuVcuGXMkjJSWUZK4PTp+aDMuhxmJwZ9yZfaY/BxaOUeJPVPpX0XZ9vHSl4bGZqYcM/Mt6rxXFAKAUAoBQCgFAKAUAoBQCgFAKAUAoD4mlCKzHgoJPkBc0B5p5PTGVZcQ3vYiZ5T5sxuPjevn+0p5ux4L+5paWOK8+Js+T+Ve347on3w+HAklX+8dvq0Ph2+NiPKXSwVdXedXy9iPLPTnwdETuWPJ+STM0giukeMAeSRQeoIl0SqNrC6qlvFrdtTxjCSVkv29Pocz4lLgXUl8rORLRGKXAw6ljaJhCukESRHZyWIuGWysb3uAd97eRnxTUm/FPyf8PkeyrwsL8aMPLbJZ0xMU2Dw0jnFKemjFtKSgLpZ2vpUm5DG4B03vfeuZVQujibxjr7PD+BmUHmK5/U0eAlk+kjmULNE5jkA4XHAjwIrP1VCqn6PJ8iaqbkt+aJODx3suMwWK7I5gj7/AOzl+jbztcG3hVrsyzFjh4/Yi1ccxT8D0NW6ZwoBQCgFAKAUAoBQCgFAKAUAoBQCgFAcfzt5v7LlWKYe869Eu9vrDoJHiFLH0oCostw3RRRp91QD59vzvXyl1neWSl4mzCPDFIj8mc4aPMMRFDiUwvSqC8ksaspeK5sNTAKCpbc93iK2KIP9PFyWfLwZTlL/AFWk8Hd4DMscwJw2LwOP0++gHRtbe1jG7KP3hbjRxh+5NHSlPo0zoc7GKaJfZ3hhbjI0oLaBbfTYgXHedtqihw533JZcWNjhsLPhpsQIf27i3nJAHRsEjZttlshjN+7Ue7erDUlHPAsEC4W8cbyQOUTL+1cYF+5Fr/Po7fG1qpaxf6MG/Fk1X9SXuNdnWH6SCVe3Tcea9YfMVT0tnBbGXt+pJbHig0eguT2Ye0YXDz/3sKSHzZQx+Zr6kyDYUAoBQCgFAKAUAoBQCgFAKAUAoBQCgOK5yeQz5sMPH7T0MUblnTRq1kiwIOoWIGoD8xoCmOTEZSJ0YklJXQk+BtXz3aSxdt4I09K81mx5OcnocXmE8ciH6hZVkW145FcILAgqQQdwwINuFWtLbKOnTXRtEdlcZWtPwN1huae0hLYkaS2oukRSU7sbK2sql9VjZbWA2qw9XlcjhaXD5m/yHIZZ8rTDY4yBze92VnAEhaPUTqDbBdjcW2NRSsUbOKBLGDlXwyNOnNzP0k2vFq0UzBn0wKJAFlacLHvpTrsTcDwtbapnq8rkRLTYfM4TA5jN7VIJsPJG2JmkkvIGU23awDLvbhx7ara6hShxqXqpfU6osalwtczoaxi6dPzGcsUkEmXm4MRZ4L9seq7J5qTceB/DX1lXFwLi5mNPHE8Fu1IcigFAKAUAoBQCgFAKAUAoBQCgFAKAiZtmMeGhlnlNo41LsfAC+w7T2AUBQseS42WWfFYfBFcPiH6VIXmjEg1AFnGogWY3Ok2tt65esrqufrYaLtDnBctjLkiY3LsTJjJ4FjwrvHDL0jKXRDZRIugkBVYi/G9+HaPa6490q08tZ5HrlJTc2tiws5z+KEyRySHD9QaZ3UdHrfVpCltmddOoi1rWud6jjBvdbksppbcjmH5cSoAvT5ZIeyQYhxq84lRmDeAJFTKlPo/gRd611XxN7lXKxcViGiw8TssRAmeQGMqHQtGyK/WYEqVIIU9YEXF6jnS4LMiSNvE8RK55fZwk2cQhDqSFeiLDh0h1ki/C4uB5g11ZW1pZfngRcad6JVYReOu5nMxCTYjBMBcXngawvocgSoD3B7G34j3V9Loru8qXitjL1EOGbLWq2QCgFAKAUAoBQCgFAKAUAoBQCgFAKA4rnmhL5NjAOICN6LKjH5A0BMwkgZEYcCoI8iL1ivmay5Gj5fYOebAyw4eNZHlshDEABSes25G4/wA3tapKXFTTkcWpuOEczyfxmKlEuCmmjbH4KWOSJ7ga009cAlD9hnQtoPvrcVPmMJKyK2ZBhzTg+aN5LluIZnYLPc2sDi4ogd9yWwuGDgeu+2wqb9VX7SNaaZwvKHM3yyObBwyNPj8U5aV1Ls0akBY0Vj12fRwvuLk9orlLvZcb5I9b7tcC5s5LJMuZsHqX3+k6SPzSwHxsR8KsyipRcX1K6eHlE/LeUDSS3dQkLEopPZIACQx8bnj4eNY1/Z/d05jvJfQv16ninh7IyZXyolw+Iw2M0WjjmI1LveEkxyq4vxI3HZcCr2l0vc7p81v5le67j2fQ9Icns/w+OhE2GkEiEkcCCCNiGVrEHzHCx4GrpXNnQCgFAKAUAoBQCgFAKAUAoBQCgFAQc8y5MTh5oJNkljZGPcCLXHiOPpQFX83HK2OWOPByuPaIgUVt9E6xkqGhc+91QCeB4m1r2zdRS4tyXIv0WprhfM3PLjlE2CgVo01yyuIogfdDEE3c/dABNhudvEiOmvvJYO7rOCOSqHwxjWWeSQnEEtK04Olg9r9Qi1h2W4eHZWpwrHDjYzuJ5ybDDZvmUsKP+2sAupA2h5IlkW4uVa0VwwO3GqrhWnjgZZUptesjnI8ZHgzKyucbjJQU9oUt0cLSKRdHYXklN+NgB2E71LhzwuS8PEj9Xfm/E2WJc4XCqq2LgBFHe5229bmpyEyQYRIINLLrAF32vqJ95iDx/oO2gJWGgRUCoF0HgBwIO/wNASMHiZcNKJ8KwjmXbf3JF+5Mo95fmDuKAunkbynjzCDpFGiRTpliJBMbjiPFTxVu0EcDcADfUAoBQCgFAKAUAoBQCgFAKAUAoDluczLsTicvmhwm7vYMoIUtHfrqpbYEjbfiLjtoCh4cxjjxGC6M9G8OKRWjI0sg1aZFYH4GuLFmDR3W8SRafOdguky+ZgOvDaZDbg0ZuT/DqHrWbp5cNiL18cwKpz2bpegiXhIRI35F3HxP6VpTlhFXT195YomboV+6vwFVcn0HBHwRDROlxKIPch67d2o+4PPt+NT0x6mT2hanJVroS8YdeLhTsjRpSO8nqL6g71MZxt6AgZSpQPEQbRtZTvujdZbHwuR6UBPoCVydzj2DHQ4i5ETkQTi+2hzZHPZ1Gt42JFAX9QCgFAKAUAoBQCgFAKAUAoBQCgFAecOc3AdBjszQDSG6PFRnbckAyH/iBqAt8KuJw9nF0mi6w/C67/I1jerLboavrRPO2HcwYuSCf34/oFNrCyNYcew7Eelac/SimiHRSjXa1LyNtmGLEUbOewbDvPYKhisvBq3WquDkyDyfEsifRkoGbVLMQNTN92MHaw4XPjVtLB85KTk8s32Dy5IyWF2cixdiSx9T2eAr08M0+JRN3dV/MQP1oDFDmULmyyoT3ahf076AlUBHx+G6WN0+8pHr2H42oC7ebzO/bcuw05N3KaX/ADp1H+JBPrQHR0AoBQCgFAKAUAoBQCgFAKAUAoCof9IXJCYIcXH76noJLWu0chuoN+NnG1vvmgIOU84wGHiRMJO8kcYjbUY0TWihWs2om1wez0qi9JJybyXFqUopYORzbBHFS4jEYgIJJVsFQbIFAC7ndm6o63h3VbhBQjwlWcnJ5NDh4jjWjUtZEUNJbtYm1vA2B8t68hDDZZ1OodiivZ8zrQFRexVUeQAH8qkKhqo3kxW4JjgvsRcPIO8H7K/M0BMw2VQpusa343PWPxa5oCTJErCzKCO4gEfOgPugFAWBzEz3wWIj7IsZIq+Vkb9SflQFkUAoBQCgFAKAUAoBQCgFAKA1HKDlPhMCobFTpFcXAJuzAcdKLdm9BQHLzc7eBEjqFnaOMKZZuj0qgchVJRyJSLkDZDxHfXPEj3hZj58pR+y9j1mni0doLari57BYHf8ArXR4VLhkmj12hQlnLkiU2ubXsClx5UBLjEjhlkVUBFro5J32PFRagNbFh1wRZh9Qx63ElDwB23Knh3jagPrpRjG0q14FsXIuC7HcLbiFHb47UBuVUAWGwHAUB+0BjSW5YD7OxPjxt8D8/OgIOdzlBDpJBaZF27Qb3B8KA2EhIBIFzbYXtc91+ygLE5h4AMtZ73eXEyPIv3G2TSR2bKD+9QFjUAoBQCgFAKAUAoBQCgFAKApvK1WfM84mEoT6VIYsQejLIyA9IkfSArp6tuHC3mKeqlulzLOnXNnD8o8xTos26adZMTLPHAhGn6mJg4eycFIUXt2gV1CLzHC2PJNYlnmbXlfj8UmFw2BmJxEPtUT4bGCxEsOluo5uesNQse0A+F5a7VPzI51uPkflSkZgkxFpES3vBjfxW23qD8qAyTxB1ZWFwwsfI0Bz8UrRoHPv4dujl/HF2E+QIYeTUB0YNARcwxBUBU3kc2Ud3ex8FG/wHbQGTCYcRoEF7DtPEniSfEnegNdjDrxcCjhErSP6jSvrf5UBt6A3/Nhmvs2ZNAxtFjEuo3sJ4xfyGqO/mQKAumgFAKAUAoBQCgFAKAUAoD5lOxtxtQFD8lIov2EkkrYdVEzySNiIjKpOsoDpVlbWeqL7ns7ao2N99hZ92xcgl3WXg13KWbDS5dJIuHwsqo3RdNh4mgeCT7GuOQElCSAet28L8OocSnjL9++TifC48l7tjdcucA0eV5ZdAhhlg6RQbhOoVbe5v1iBxNc0STtftyd3RxUjUVeKZDzLbo3+5IL+TfRn/qv6UBMoCFBl4WSZydQl03UjhpBX1vegJZ2Gw4cBw/8AwUBihgsSzG7na9uA+6vcP1oDJLIFUsxsALk+AoDQZNj0BlmlLI0rXGpWC6ALIA1rHbxoDfQTK41IwYd4II+VAR8zLKomjNpYGE0Z/Eh1bjtBFxagPQ+SZiMTh4J12EsayAd2pQ1vS9qAm0AoBQCgFAKAUAoBQCgFAVDjeTEuA9ow7YNsZlk0hkURbyQliCU6MEMVBAIKcLX4m1V7am3xReGTV2JLhktjnsyyH2iV0weDzBhNKJZIJUMGH1j7UjsA2ncnQDx4EWFeQhZ+7G3U9nOHQyc6mFzDC4OP2nExS+0Ho2gjhARCPpAyOTqLAqLbCu40Qi8o5lbKSwzU5diRLEjg31KL+fb871MREhlBFiAR3GgPiXX9nT+9f9R/SgPyIP8AaK+QB/Un+VAZaA+ZJAoJYgAbkngKA0pVsYRcFcMDfuMpB28k/wA+QEvLyY3aA3KhdUbb+5wKk96nh4EUBkxGWqx1LeN/vpsT+YcGHnQEvTtY77WPj30BaPMnMWybCajcjpF9BK4A9BagO5oBQCgFAKAUAoBQCgFAKAUAoCtufvLzJlolHHDzJIfym8Z+bg+lAUpleY+zltVzExvtvoPabfdNAdLhsZHILo6t5EfMcRQGZmA4kDzoCJNmsCe9Kn8QJ+A3oCP+1GkNoImb8bgqlu+5Fz6CgAyrWdWIfpCNwg2jX93t8zQE4YpNWjWmr7uoX+F70BHw07LIYpDe/WjbYal+0pttqX5gjxoCdQEXM8V0UUj/AHVNvPgPnagLg5n4VTJ8EEOoFGYn8TSMWHoxI9KA7KgFAKAUAoBQCgFAKA1mccocLhBfEYiKK/AO4BPkOJ+FAcxjedzK0B0ztK3YkUUhJ8iyhfnXqTeyPG0llnP4znoN/wCz5fK698sqRn+EBv1qZaa1/tK8tZRHnL7/AENbjOdrMHFosNhoj953d7eQGnepVorfYQvtGlcsnLZzygzLFxvFPjiY3FmRYYlBB7DpAJFS/oP+XyIH2p/x+f8AY51ci2s0zkWtYAD+tdLQR6s4facukUZcuwsbKY5EUvGdJNhcrxU99iKxr4SqscT63s+dWqoUmllGXFZNGV6iKGBuNtrjsbvBqONjTLNujrlFqKwzZ5eVaO8SpE4NmXSNiOINrbdx9asp55GJKLi8PmScPirsUcaXAva9wRwup7RfwBHdXpySGUEEHcHiKA5g4FYmdUUXhZZlNhqaM31KTxNt7elAbzGxCaO6HrW1xsOxrXUjwPA+BNAfeXYoSxJIPtC58DwI9DegMWdqhgk1i6hSbeI4cPGgL05u8CYMswUbCzCBSR3FhrIPjc0B0VAKAUAoBQCgFAcFy45zoMC5ghU4nFW+rU9VP963Z+Ub99rg11GEpvEUcTnGC4pPCKvzflfmeM+uxPQJ/d4W6fF7lvS5FXq9C/3v4Gbb2mv/ABr4mjhy2NSW06mO5ZzqJPaST21chp64ckULNXbZzfw2JSqBwFvKpkkuRA23zP2h4KAUAoCLioDcSR21gWseDD7p/kaqavSq6PtNHs7tCWksz0M2ExSyC4uCOKnip7iK+dnBweJH31F8LocUGYsU/RPHKNhqCSeKsbAnxB4etd1S3wU+0Kk4qxdCbnwKx9Ko68RDjy4OPIrerBkGxVgQCOB3FAavM26OWKax02ZJLKT1T1l2H4h86Acn5TpdQrhFb6MspF0O4AvxsbjytQE7B4VYl0rwuT8Tc0Bjgwnt+LgwEZB1uGm3tpiTruAfvEDYD5UB6SVbCw2AoD9oBQCgFAKAUBznOHnRwWXYqdTpdY7Ie53IjQi/czA+lAeectwgjQffO7t2k8Tc1uUVKuCXU+b1N7tm3nboS6mK5hxM+gDqsxPAKL/HsHrXE58PRvyJK6+N80vMwB5m4KkY/EdRPopAHxrjNsuSS89/oS8NEebcvLZfM/Gw85/2yr4CMf8A2NeOFr/fj3BWUL9jfnL+EDhpv7+3lEv8yad3b/v+SHe0/wDr/wDpn0uCbiZpL/u2/h02r1VS58T+X0weO6PJQWPf9cktRsN7+NTIgfM+Y5A24N97eo4ivFJPkeyi47MxT4RWOrdXHBl2Pl4jwNRXaeu1ekixptZdp3mtkDNYpuhkBZHW1zdSGsDfsNr+lZlnZ3d5nF8jbr7cncu6nHn1/MHSIBJCBxDx/HUv/mqxOYOT8urDRHuXT/CdP8qA2FAYMVjY4/fcLfgCdz5DifSgIbdNPwvDGeJ/2jDwH2P1oDp+aTBIublUQAR4Jj6mVAPG9id6AvSgFAKAUAoBQCgOB58v/R8R4vH/AN1aBlPmvoz5M/Ca8GD9oBQCgFAKAUBCxETRlpE3FrunAG32gexv1qGcXBucfevv5lmEo2JVz9z8PZ5fQh5bmCSYh9N7MgO/3hx9bfpUFN0Z3Ph6r6FjUaeddEeLo38GbgirpnGLLcT0DCJz1GP0THsv9g/yrG1NDrllcj6DSapXRw/WX5kkZT9HJNCTvrMiD8D77eTXFVi4S8VC7WCyaF7bKCx8idh8KA+IcJHDd+23Wkc3a3ix7PDhQEjknh5M1xDQYVxGiLqknZSbA7ARptdie+3A924F2ckuR2Gy5WEKlpHt0kznVI9u89g8BYUB0FAKAUAoBQCgFAcVzzYVpMnxgXiAj+iSozfIE+lAUojXAPeL19EnlZPlGsPBGzZLwvbiBqHmvWH6VFes1v8AORNppYtjny+OxIjk1KGHAi/xF6kTyskUo8MnFmm/abmZBFaUSsFWPgwbZbb8Lk9tUJ6pxlxJ5T6dUadeiU4cMliS680zethMUraGwOMDDs6ByPQgbjxrr9fDwfyOH2ZZ0a+f8E7C8nMwl+qwM3nJaMf/ACWrmXaC6R/Pmdx7Ll+6XwX+DaQc2ebv2YWL88jE/wDIpFRPXWPkkTR7NqXNtmxXmfxxtfHQqfwxE/rXD1lr6/IkWgoXT5sj4zmRxbAlcwRmtYAo6D4qx/SopX2SeWyeOnqisKKOG5RcgMblDRTzhHi1AGSIllW+1m1KCLi9treNeVT4JqR7fX3lbj4kuNwwBBuCLg+Fbqaayj5mUXF4ZjxcAkRkPaPgew/GubIKcXFndVjrmpLofeGnkmwqOgUzAWBa2zA6WI7iRf41gH1BllzLogsZPSz23C2G9tyx4KP82rqEJTeInFlka48UnsQpomkIadgQu4RfcHib7sfOtKrRxh6U9/oZF+vlZ6Nax9S2eYbKCmFnxbrZsVLdCePRJdU27OsX8xas6yXHNyNaqHBBR8C0K4JBQCgFAKAUAoBQGv5Q5d7ThcRBw6WJ479xZSoPoTegPM2VMTEgIIKjQQeIK9Ug/CtzTS4ql+cj5vVw4bpL83JMi3BHeCPjUrWVggi8NMi5Q94Y/wAoHw2P6VHp3mqJNqli6XmfuMy9JNyLMODjYg9h2ry2iFnNbinU2Veq9vA9A82uevjcuw80u8lijsPtMjFC+wA61r7dpNYb2PpE8rJ1FD0UAoBQHOc4mWjE5ZjYrXJhZlH4kHSJ/wAyigPPmXS6oo271Hx4H51vUy4q0z5i+PDZJe0kVIRGuaN4VfTMVjLFrBV1XO1lY+NZ9ukim5t7GrTr5tKtR38ckvDYZYxZRx3JO5J7ye01drrjWsRRnW3TteZM/JMI+JkiwkP1uIYIPBeLsfAC9/C9V9Zbww4erLWgpc7OJ8l9T01lOXph4YoI/ciRUW/GygAX8dqyDeJdAKAUAoBQCgFAKAUB5r5R4XoMyzGHsE/SjymAksPDetPQS9FxMbtOOJxl4/b/ACRavmYQcs26VfuytbyNm/nUNG3EvBss6jfgl4pfLY+81lKQyMvEDb12v6ca9vk41to500FO2KfI9I8j8mXBYLD4dSCI4wCRwZj1nYebEn1rCPpTcUAoBQCgPl1BBBFwRYjwoDy1hMN0LTwXJ6CeSK549VyN619FLNWPAwe0I4uz4r+xJq2USDm24jX70qj0vc/pUGo3SXi0WdLs5S8EydU5WOm5m3RM3mVgpaTDao2PFSrKCqd1xqJ8qyNbHFvmb3Z8s048C+KqF4UAoBQCgFAKAUAoBQFH88uD6PM4JeyfDlbfjia5J/dZRVzRSxZjxKHaMM1Z8GcjWsYRBy03ac/4pHwUCoKd3Pz/AILOoWIwXs+7JcsYZSp4EEH12qaUVJNMgjJxkpLoXbzR52cVlyK5vJh2OHc779GBobffdCu/ab1gTi4ycX0Pp4TU4qS6naVydigFAKAUB5u5UxBM0zJP8YP/AMRQ/wDOtPQP0ZIx+04+lFkKr5lkLH7vAPxk/BSaht9aC9v2LFO0LH7Pq0TamK5J5NYnos1y2Qds/Reko6P5ajWfr1tFmr2ZLeUfI9K1mmuKAw4zFpCjSSuqIouzMQAB3kmgKQ5Qc5OKxUsvsc5hwwbTEyoupwvF2MgJAJ4AAGw37au6fSqyPE2Z+q1rqnwxWfE+MBzs42WAYVQgxilhJiWUadAIAZYwLGQ37Rp2Bsb7ZurtWmTcl7DS0677Dj1NLm2DkxN3mxE0s3FXdzYEbgBFsoW44AfOsZdpW8ab5eBf/Sw4cdSwOZrlW8obCTsxZQWiLkswCnTLEzHc6CVKkm5Vvw1uxkpLK5Ge008MtKvTwUAoCoefxAHyx+0SSL6Mqf0qfTPFsStq1miRXqsDwIPZ61tpp8j51prmR8FAUMvc0hYH8wF/neoqoOLl7Xn4k11imo+xY+BIkkCgsTYAXJqRtJZZDGLk8LmWdzB4aQ4bE4lto55vo12vaMaGY2O1ztY/d7iKwrZ8c3I+mor7utQfQtKoyUUAoBQCgPN3Kx9Wb5kf8RF/hTSf0rS7PW0vd9zI7Ue8V5/YhVoGUQsR9fD4K5/6RUM/6sff9ixD+jPzX3JtTFc2HIzC9Nm+XpYkIzStbs0KWUnw1AD1rO18vVRrdlx9aXkei5ZVUFmIVRuSSAAPEms41iveUfOxBHdMEvtUnAvfTCvm9uueGyAjxFTVUTs9VEF2prq9Z7+BWPKHOcTj/wDW5ta8ViQaY0NrXC7liOwsTa9X69FCPrbmVb2jOXqrCNfhoQiqq8FFqtwioRUUUrJucnJ9THlEY9slNhfoxv3bgfyr5b/qHZr86H0/YbzX8fqdFXzBumkfMHweM6eL3kVcQN9iUJjkU+DRsQa3+zZ8VOPBmbqo4nnxPS2V45cRDFMl9EsayLfjpdQwv42NaJWJVAKApj/SOxhjGXWFzrka/wCURi3rq+VdQk4yUl0OJwU4uL6ld5ThjHGAfebrN5mtqivghvzZ89qbVZZtyWy9xNqYrkbHYXpVCk2GoE+IBvao7a+8WCWm3upcSXR/5LD5lM3EOInwTbLNeeHu1ABZV87aWHgDWXq6uCeVyZtaG7vK8PmvxFyVVLooBQCgFAeZ87IOY5lY3/tT7+IJBHodq09B6rMbtP14+Rhq+ZhBn/1iL8j/AMqgl/Wj5Msw/oS819yXLKFBZiABxJqaUlFZZBGLk8RW5CyDlTiMFjJcXAgOiIxlX26rC6k9tw1mtsbC3bWTfxWylJLZG5puCmEYN7yybDGY2fF2fFzyTsQCVZuoDx6sa2T5Vcp0kIpOSyyhfrrJSai8I/ALbCrZQbyYJsYibFhfuG5+A3riVsI7NksKZz3S2/Op94ebWL2Yb/aFj527q9hLiWcP3nM4cDxlPy3IeX5kkUuKdwdtIBBX7IsVGojc3v6Gvle2a5X3KMX9T6nspqqjLOngmDqrKbqwuD4V83ODhJxfNG0mmso1eNXC+24M47V7MdYk06uFrrfT1tOq17b2vWv2U9pLyKWsW6PSuAljaONoSpiKgoUtpK26um21rVrlIz0AoCoP9IF2/wD5ynaAyuzsRtrVV6ME9lwX27d+6paEnYuLkQalyVUuHmV+rX4b1up5Pm2scz9oeCgJeQYwwY7Ayj7OIVD+WW8TfJvlVPXRzXnwZodmyxa14o9J1km4KAUAoBQHmHHj+35n/wC9m/7jVqaD1H5mL2n68fIVeM0gTH+0x/7tv1FQS/rR8mWof9vLzR+Zh1pIY/xaz5Lw+Jry70pxh7/ge0ehXOz3fE18EB6HExoCx6QqO87gb+VV4wfdzhHfcszmu+rsk8bZ+ptp8SI7KAWe2yrxI4XPYB4mrkrFDEeb8CjCp2Zk9l4s+PZ5H+sbSv3EJ/5m4n0tXPBOfrvC8F/J13lcPUWX4v7Ll8ckiDDqgsihR4fzqSEIwWIrBFOyU3mTyZa6ODioFaSWRowS4JkUgjsOo7Eb+VfNamyOW5cm/qfWaeDUUlzS+h23JjM2xCMzspIa2kC2nbz3v/Wvn9bRGmSUV/f/AAalFjmm2OUNg2Gawv06r6MCGHrU3ZbfeNez7kesXopltcx2M1Zc0RP+r4iSEX7gRIP+u3pW6Z5YdARc0xyYeGWaS+iJGka250qCxsO02FAeb+cDnLnzNOiQpDhma3R7FmAbZ5nt1NwOqPHjsa4c8N7fngdKO3M46DL2BAjJL9M8fVbTqCKrbHxuflUS1Tg3LOFhPyzk6lp4zWGs7v5HSQ4TEKgYAuDxjcrrXfsYdVu/e1d0dvKMuC3deK/P58yrf2LGceKvZ+B9Q4tWOm9m7UbZh6GvoadRVcsweTAu0ttLxOJlQFp8Ii+++JiC+esG9Ra1pVYJ+zot3Z8EeoKyDeFAKAUAoDzZypi6PNcyT/GD/wAa6/51paB7SRkdqR3i/MiVoGURMbhyzRMvvK/H8J2b5VFZBtxa5p/LqT02KKlGXJr59DLiNK3kYC6g79tu6up8MfTfQ4r45f6cepGyWMiIE+85Ln943HytUemi1Xl83v8AEl1ck7WlyW3wJ9TlYUB8u4UXJAA7TXjaSyz1RcnhGTLMqxOYHosHEz6rq0xDLEg7SXtYnfgLnzqlqNXHhcYbs0tLoZ8SlZsl8znl1QzKL2mj1QSIqa2BjuupBsDcADft33r5y2vaUJLbOU28Lfo38z6KEt01z5cja5VGuG1MIMQA1rsdBtb8KHYelUb5S1GE5x28182WK0q9+FmbOcSkseHZDqDYhLfE3veuuz65V6hxkt8fweamSlWmvEtHmRwRbB4l+AfGysviulFv8QR6Vtmeddy35YwZZCHlu7udMUKW1yN4dyi4uey44kgHxvCywims7zDFZk4fGtpjBumFjJ0LvcdJ99vPxtbhWPqe0s+jV8f4L1Wl6zNXJlzCZ9IUwzD6UEkEGxBK27xb/wAVVjfF1rLfFHl/cmdb4njk+ZpsmyuWLFIpRuiRpGVuI6y6QSRtuAu1XNRqK7KG01xNLbyef5IKq5RsSa2WTsKxi8R8bgY5RaRQe49o/KeIqWq6dTzB4OJ1xmsSRN5rckDZ0mp2dcPA0q6rGzMejAPfs17+Ar6TTauzU1qVnQyZ6auibUFzPQFTnIoBQCgFAee+cvDGLO8TfhPFHKvkqiI+e6MavaCWJtGb2nHMFLwZpa1DFFAfhF+NOYTwftAfLMALkgAdpo2luz1Jt4RLyLKcTjjbBwNIvbM3UiG9j1z7xHcoJqnbrYR2juX6ezpy3nsvmWnyS5rMPBplxhGKxA3631SH/DQ7G33mudr2FZtlsrHmTNeqmFSxFHSctc09jy/FTIVRo4jovawc9VNuHvEbVGSnnnJczwyIB0vXbrOzhgWc7sSzDfc99YOro1Fk3Jx26GjTZVGOEzaftWD++i/4if1qn+nu/wBj+DJ+9h4r4mmzfGiZ4xD9Joa4C76pW6sSJbibknatbs7Tzhmc1jJS1VqliKPRfIXIfYcBh8MbakS7kG95GJeSx7RqJA8AK1CoUxziZ5HNnEkm/Q4dPZ9ZB0rKCS9u7clb948RVPXVznViBPp5RjPMiNHmMLe7LGfJ1/rWA6LY84v4M0VZF8miSKiOz5mlVBdiFA7SQB866jFyeIrJ42luzVHOi5Iw8Rltxe4VB5E8a0KezJyWZvBWnq4rZbn02JxR2EMa+LSXHwUXqwuyo9ZfIjesfRG05osvkGeAmQuwgeSUrcDrdUKe8bqQD4d1acIKEVGPJFSUnJ5Z6Grs5FAKAUAoCqOfzKvosLjVH1EmiS393JYXPkwA/fqSmfBNSIr6+8rcStwa3j5g/aAUB95VhJsZL0ODjM0gtqN7Rxg7XkfgO3bibG1VbtXGGy3Ze0+hnZvLZFp8mOaWCO0mOb2qXiEIIhTwCfb8247bCsuy2dj9JmxVRCpYiixo0CgBQAALAAWAHcBUZMfVAarlRkUePwsuFlJCSAC68QQQykeTAG3bQFXY7m7zCPqqIMSo7Q5jY910dSoP71qAxwc1uMYXMWBjNtlLMxv4lYgB6XoDreRXN0uFkGIxLrLOv1SopEcNxY6Ad2Y/ePoBQHe0BTnKPm3xUM88mEVcRDO7StGzhZFZ93AL9R07rkHs34kDkMbkzRfX5dMnicOGX+KMMKA0c02BUnZkPbpEy/IWrlxUuaPU2uRMy7k6+LIOEwM85I2ll1iL1eRgp8uNeqKXINt8yy+TPM3GI9WOld5jwWFykcQ+6lgL+PAeHafTwnyczuHudGMxqg9nSowHlqjv86A6TkZyKw+WLIIdbvIbySyEF2twBIAFhc9nnegOkoBQCgFAKAjZlgI8RFJDKoaORSrKe0HY+R8eygKUzjmsxuFYjCWxUH2VZ1SZR3HVZGA77jyFW6dXKtcL3RQ1Ghja+KLwzXYfkXmkhsuCZO9pJYlA+DEkeQqxLXroitHsyWfSkddkPM/qs2YTl/8AAgJWPxDueuw8tNU7NTZZzexfp0lVW6WX7SzMsy2HDoI4IkiQfZRQov37dvjUBZJdAKAUAoBQCgFAKAUAoBQCgFAKAUAoBQCgFAKAUAoBQCgFAKAUAoBQCgFAKAU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017" y="2216947"/>
            <a:ext cx="1869583" cy="2451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://www.primoclipart.com/files/preview/big/181/Lady%20Cocktail%20Clip%20Ar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90662"/>
            <a:ext cx="132702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90600" y="5631894"/>
            <a:ext cx="6365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What is the man going to do?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25E1B7B-A76A-4B4D-BB15-4A3B90B533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18796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b="1" dirty="0"/>
              <a:t>Questionable Cause: Which type is it?</a:t>
            </a:r>
          </a:p>
        </p:txBody>
      </p:sp>
    </p:spTree>
    <p:extLst>
      <p:ext uri="{BB962C8B-B14F-4D97-AF65-F5344CB8AC3E}">
        <p14:creationId xmlns:p14="http://schemas.microsoft.com/office/powerpoint/2010/main" val="3036610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8796"/>
            <a:ext cx="7772400" cy="762000"/>
          </a:xfrm>
        </p:spPr>
        <p:txBody>
          <a:bodyPr/>
          <a:lstStyle/>
          <a:p>
            <a:pPr eaLnBrk="1" hangingPunct="1"/>
            <a:r>
              <a:rPr lang="en-US" sz="3200" b="1" dirty="0"/>
              <a:t>Questionable Cause: Which type is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2FED-4678-45AE-8759-7CBD8D792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469230"/>
            <a:ext cx="4594465" cy="455056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43525-0E94-4474-91BB-B41223A4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80796"/>
            <a:ext cx="4114800" cy="541254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0E94590-6A48-498D-A072-30035B3649C8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18796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 kern="0"/>
              <a:t>Questionable Cause: Which type is it?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4751D-6443-4846-9674-F56AB1A51F67}"/>
              </a:ext>
            </a:extLst>
          </p:cNvPr>
          <p:cNvSpPr txBox="1"/>
          <p:nvPr/>
        </p:nvSpPr>
        <p:spPr>
          <a:xfrm>
            <a:off x="1447800" y="6494530"/>
            <a:ext cx="723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https://fsi.stanford.edu/news/china-covid19-origin-narrative</a:t>
            </a:r>
          </a:p>
        </p:txBody>
      </p:sp>
    </p:spTree>
    <p:extLst>
      <p:ext uri="{BB962C8B-B14F-4D97-AF65-F5344CB8AC3E}">
        <p14:creationId xmlns:p14="http://schemas.microsoft.com/office/powerpoint/2010/main" val="357857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eaLnBrk="1" hangingPunct="1"/>
            <a:r>
              <a:rPr lang="en-US" sz="3200" b="1" dirty="0"/>
              <a:t>6. Hasty Generalization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51816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800" dirty="0"/>
              <a:t>arguers draws a general conclusion from a sample that is biased or too small. 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b="1" u="sng" dirty="0"/>
              <a:t>Biased sample</a:t>
            </a:r>
            <a:r>
              <a:rPr lang="en-US" dirty="0"/>
              <a:t>: </a:t>
            </a:r>
          </a:p>
          <a:p>
            <a:pPr lvl="1" eaLnBrk="1" hangingPunct="1">
              <a:lnSpc>
                <a:spcPct val="130000"/>
              </a:lnSpc>
              <a:buFontTx/>
              <a:buNone/>
            </a:pPr>
            <a:r>
              <a:rPr lang="en-US" sz="2000" dirty="0"/>
              <a:t>	I polled 100 professors from 100 schools, only 25% of them believed in God. I guess most Americans don’t believe in God anymore. </a:t>
            </a:r>
          </a:p>
          <a:p>
            <a:pPr lvl="1" eaLnBrk="1" hangingPunct="1">
              <a:lnSpc>
                <a:spcPct val="130000"/>
              </a:lnSpc>
              <a:spcBef>
                <a:spcPts val="1800"/>
              </a:spcBef>
            </a:pPr>
            <a:r>
              <a:rPr lang="en-US" b="1" u="sng" dirty="0"/>
              <a:t>Too small sample</a:t>
            </a:r>
            <a:r>
              <a:rPr lang="en-US" dirty="0"/>
              <a:t>: </a:t>
            </a:r>
          </a:p>
          <a:p>
            <a:pPr lvl="1" eaLnBrk="1" hangingPunct="1">
              <a:lnSpc>
                <a:spcPct val="130000"/>
              </a:lnSpc>
              <a:buFontTx/>
              <a:buNone/>
            </a:pPr>
            <a:r>
              <a:rPr lang="en-US" sz="2000" dirty="0"/>
              <a:t>	I asked my professors if they believed in God, and only one did. I guess professors don’t believe in God anymore.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eaLnBrk="1" hangingPunct="1"/>
            <a:r>
              <a:rPr lang="en-US" sz="3600" b="1" dirty="0"/>
              <a:t>6. Hasty Generalization (</a:t>
            </a:r>
            <a:r>
              <a:rPr lang="en-US" sz="3600" b="1" dirty="0" err="1"/>
              <a:t>cont</a:t>
            </a:r>
            <a:r>
              <a:rPr lang="en-US" sz="3600" b="1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CED38-0160-4A7C-9FC0-C96603C0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524000"/>
            <a:ext cx="7239000" cy="468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3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/>
          <p:nvPr/>
        </p:nvSpPr>
        <p:spPr>
          <a:xfrm>
            <a:off x="361950" y="5695882"/>
            <a:ext cx="842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https://thuvienphapluat.vn/chinh-sach-phap-luat-moi/vn/thoi-su-phap-luat/chinh-sach-moi/62565/tao-trend-di-tim-kho-bau-cua-ba-truong-my-lan-coi-chung-bi-phat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6"/>
          <p:cNvSpPr txBox="1">
            <a:spLocks noGrp="1"/>
          </p:cNvSpPr>
          <p:nvPr>
            <p:ph type="title"/>
          </p:nvPr>
        </p:nvSpPr>
        <p:spPr>
          <a:xfrm>
            <a:off x="687925" y="166185"/>
            <a:ext cx="8039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C00000"/>
                </a:solidFill>
              </a:rPr>
              <a:t>Assignment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24" name="Google Shape;124;p66"/>
          <p:cNvSpPr txBox="1"/>
          <p:nvPr/>
        </p:nvSpPr>
        <p:spPr>
          <a:xfrm>
            <a:off x="361950" y="5175095"/>
            <a:ext cx="8534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Bandwagon (</a:t>
            </a:r>
            <a:r>
              <a:rPr lang="en-US" sz="2400" b="1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nettizens</a:t>
            </a:r>
            <a:r>
              <a:rPr lang="en-US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) red herring (journalist)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975" y="961375"/>
            <a:ext cx="8782050" cy="378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700"/>
            <a:ext cx="8229600" cy="715962"/>
          </a:xfrm>
        </p:spPr>
        <p:txBody>
          <a:bodyPr/>
          <a:lstStyle/>
          <a:p>
            <a:pPr eaLnBrk="1" hangingPunct="1"/>
            <a:r>
              <a:rPr lang="en-US" sz="3600" b="1" dirty="0"/>
              <a:t>6. Hasty Generalization (</a:t>
            </a:r>
            <a:r>
              <a:rPr lang="en-US" sz="3600" b="1" dirty="0" err="1"/>
              <a:t>cont</a:t>
            </a:r>
            <a:r>
              <a:rPr lang="en-US" sz="3600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FD629-8C53-4EEB-A8F6-A7296875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78" y="990600"/>
            <a:ext cx="5030837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85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4DA0-A6C3-4DB0-995C-CE696D7B3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487104"/>
            <a:ext cx="8839200" cy="562471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kern="1200" dirty="0">
                <a:latin typeface="Calibri" panose="020F0502020204030204" pitchFamily="34" charset="0"/>
              </a:rPr>
              <a:t>A general conclusion from a </a:t>
            </a:r>
            <a:r>
              <a:rPr lang="en-US" altLang="en-US" sz="2400" u="sng" kern="1200" dirty="0">
                <a:latin typeface="Calibri" panose="020F0502020204030204" pitchFamily="34" charset="0"/>
              </a:rPr>
              <a:t>biased</a:t>
            </a:r>
            <a:r>
              <a:rPr lang="en-US" altLang="en-US" sz="2400" kern="1200" dirty="0">
                <a:latin typeface="Calibri" panose="020F0502020204030204" pitchFamily="34" charset="0"/>
              </a:rPr>
              <a:t> or </a:t>
            </a:r>
            <a:r>
              <a:rPr lang="en-US" altLang="en-US" sz="2400" u="sng" kern="1200" dirty="0">
                <a:latin typeface="Calibri" panose="020F0502020204030204" pitchFamily="34" charset="0"/>
              </a:rPr>
              <a:t>small</a:t>
            </a:r>
            <a:r>
              <a:rPr lang="en-US" altLang="en-US" sz="2400" kern="1200" dirty="0">
                <a:latin typeface="Calibri" panose="020F0502020204030204" pitchFamily="34" charset="0"/>
              </a:rPr>
              <a:t> sample (involving actions)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1F2A-C251-5498-36E1-A5FA86DC0082}"/>
              </a:ext>
            </a:extLst>
          </p:cNvPr>
          <p:cNvSpPr txBox="1"/>
          <p:nvPr/>
        </p:nvSpPr>
        <p:spPr>
          <a:xfrm>
            <a:off x="193349" y="91863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/>
              <a:t>1. Hasty generalization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2F184-B3E1-BB84-5704-C96541DEAE86}"/>
              </a:ext>
            </a:extLst>
          </p:cNvPr>
          <p:cNvSpPr txBox="1"/>
          <p:nvPr/>
        </p:nvSpPr>
        <p:spPr>
          <a:xfrm>
            <a:off x="292100" y="418054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/>
              <a:t>2. Composition</a:t>
            </a:r>
            <a:r>
              <a:rPr lang="en-US" altLang="en-US" sz="18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B2EA7-D7C4-3EFD-334C-272368F187D0}"/>
              </a:ext>
            </a:extLst>
          </p:cNvPr>
          <p:cNvSpPr txBox="1"/>
          <p:nvPr/>
        </p:nvSpPr>
        <p:spPr>
          <a:xfrm>
            <a:off x="304800" y="4719257"/>
            <a:ext cx="84094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Assuming, without good reason, that what is </a:t>
            </a:r>
            <a:r>
              <a:rPr lang="en-US" sz="2400" b="1" u="sng" dirty="0">
                <a:latin typeface="Calibri" panose="020F0502020204030204" pitchFamily="34" charset="0"/>
              </a:rPr>
              <a:t>true of the parts</a:t>
            </a:r>
            <a:r>
              <a:rPr lang="en-US" sz="2400" dirty="0">
                <a:latin typeface="Calibri" panose="020F0502020204030204" pitchFamily="34" charset="0"/>
              </a:rPr>
              <a:t> is </a:t>
            </a:r>
            <a:r>
              <a:rPr lang="en-US" sz="2400" b="1" u="sng" dirty="0">
                <a:latin typeface="Calibri" panose="020F0502020204030204" pitchFamily="34" charset="0"/>
              </a:rPr>
              <a:t>also true of the whole</a:t>
            </a:r>
            <a:r>
              <a:rPr lang="en-US" sz="2400" dirty="0">
                <a:latin typeface="Calibri" panose="020F0502020204030204" pitchFamily="34" charset="0"/>
              </a:rPr>
              <a:t> (involving properties/components)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8A8748-BC71-F4F0-11DD-3E29E05BA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pPr eaLnBrk="1" hangingPunct="1"/>
            <a:r>
              <a:rPr lang="en-US" sz="2400" b="1" dirty="0"/>
              <a:t>6. Hasty generalization vs. 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665BE-9575-77D6-187B-9A29368BD5BF}"/>
              </a:ext>
            </a:extLst>
          </p:cNvPr>
          <p:cNvSpPr txBox="1"/>
          <p:nvPr/>
        </p:nvSpPr>
        <p:spPr>
          <a:xfrm>
            <a:off x="304800" y="1956484"/>
            <a:ext cx="8429178" cy="1824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-US" altLang="en-US" sz="2400" b="1" dirty="0"/>
              <a:t>Example</a:t>
            </a:r>
            <a:r>
              <a:rPr lang="en-US" altLang="en-US" sz="2400" dirty="0"/>
              <a:t>: We interviewed </a:t>
            </a:r>
            <a:r>
              <a:rPr lang="en-US" altLang="en-US" sz="2400" b="1" u="sng" dirty="0"/>
              <a:t>100 college students</a:t>
            </a:r>
            <a:r>
              <a:rPr lang="en-US" altLang="en-US" sz="2400" dirty="0"/>
              <a:t> and 90 of these students had a good IELTS or </a:t>
            </a:r>
            <a:r>
              <a:rPr lang="en-US" altLang="en-US" sz="2400" dirty="0" err="1"/>
              <a:t>TOELF</a:t>
            </a:r>
            <a:r>
              <a:rPr lang="en-US" altLang="en-US" sz="2400" dirty="0"/>
              <a:t> iBT or </a:t>
            </a:r>
            <a:r>
              <a:rPr lang="en-US" altLang="en-US" sz="2400" dirty="0" err="1"/>
              <a:t>TOEIC</a:t>
            </a:r>
            <a:r>
              <a:rPr lang="en-US" altLang="en-US" sz="2400" dirty="0"/>
              <a:t> certificate before graduation. So, </a:t>
            </a:r>
            <a:r>
              <a:rPr lang="en-US" altLang="en-US" sz="2400" b="1" dirty="0"/>
              <a:t>most college graduates</a:t>
            </a:r>
            <a:r>
              <a:rPr lang="en-US" altLang="en-US" sz="2400" dirty="0"/>
              <a:t> have good English proficiency.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C6D38-7AD1-EC21-3B26-2939BDE385CA}"/>
              </a:ext>
            </a:extLst>
          </p:cNvPr>
          <p:cNvSpPr txBox="1"/>
          <p:nvPr/>
        </p:nvSpPr>
        <p:spPr>
          <a:xfrm>
            <a:off x="304800" y="5746382"/>
            <a:ext cx="85815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altLang="en-US" sz="2400" b="1" dirty="0"/>
              <a:t>Example</a:t>
            </a:r>
            <a:r>
              <a:rPr lang="en-US" altLang="en-US" sz="2400" dirty="0"/>
              <a:t>: Half of the items on sale in this shop </a:t>
            </a:r>
            <a:r>
              <a:rPr lang="en-US" altLang="en-US" sz="2400" b="1" u="sng" dirty="0"/>
              <a:t>are second-hand</a:t>
            </a:r>
            <a:r>
              <a:rPr lang="en-US" altLang="en-US" sz="2400" dirty="0"/>
              <a:t>. So, this </a:t>
            </a:r>
            <a:r>
              <a:rPr lang="en-US" altLang="en-US" sz="2400" b="1" u="sng" dirty="0"/>
              <a:t>is a second-hand shop</a:t>
            </a:r>
            <a:r>
              <a:rPr lang="en-US" altLang="en-US" sz="2400" dirty="0"/>
              <a:t>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DD07-364A-C997-F286-6E5417E8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7924800" cy="457200"/>
          </a:xfrm>
        </p:spPr>
        <p:txBody>
          <a:bodyPr/>
          <a:lstStyle/>
          <a:p>
            <a:pPr algn="ctr"/>
            <a:r>
              <a:rPr lang="en-US" dirty="0"/>
              <a:t>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7C275-49CC-C618-D594-A84F5BAB69B4}"/>
              </a:ext>
            </a:extLst>
          </p:cNvPr>
          <p:cNvSpPr txBox="1"/>
          <p:nvPr/>
        </p:nvSpPr>
        <p:spPr>
          <a:xfrm>
            <a:off x="228600" y="11430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Identify the fallacies of generalization or composition.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1B8E6-5F92-395A-852A-14839CD472E6}"/>
              </a:ext>
            </a:extLst>
          </p:cNvPr>
          <p:cNvSpPr txBox="1"/>
          <p:nvPr/>
        </p:nvSpPr>
        <p:spPr>
          <a:xfrm>
            <a:off x="342900" y="1734248"/>
            <a:ext cx="84582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1. "I saw a dog bite a boy dangerously yesterday. Therefore, dogs are dangerous with their teeth."</a:t>
            </a:r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117F2-3BB6-34ED-769B-621395FAB143}"/>
              </a:ext>
            </a:extLst>
          </p:cNvPr>
          <p:cNvSpPr txBox="1"/>
          <p:nvPr/>
        </p:nvSpPr>
        <p:spPr>
          <a:xfrm>
            <a:off x="342900" y="3936278"/>
            <a:ext cx="853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3. "I watched a foreign film and found it boring. So, all foreign films are boring."</a:t>
            </a:r>
            <a:endParaRPr lang="en-US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C676D-F7FC-E00E-1CC3-BAC3C570C45B}"/>
              </a:ext>
            </a:extLst>
          </p:cNvPr>
          <p:cNvSpPr txBox="1"/>
          <p:nvPr/>
        </p:nvSpPr>
        <p:spPr>
          <a:xfrm>
            <a:off x="342900" y="2958972"/>
            <a:ext cx="8801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374151"/>
                </a:solidFill>
                <a:effectLst/>
                <a:latin typeface="Söhne"/>
              </a:defRPr>
            </a:lvl1pPr>
          </a:lstStyle>
          <a:p>
            <a:r>
              <a:rPr lang="en-US" dirty="0">
                <a:latin typeface="+mn-lt"/>
              </a:rPr>
              <a:t>2. "Each player on the basketball team is tall. So, the whole team must be tall."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21709-4E7A-78B1-9992-BC567C62E67B}"/>
              </a:ext>
            </a:extLst>
          </p:cNvPr>
          <p:cNvSpPr txBox="1"/>
          <p:nvPr/>
        </p:nvSpPr>
        <p:spPr>
          <a:xfrm>
            <a:off x="342900" y="4842966"/>
            <a:ext cx="84582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4. "Each member of the committee is highly experienced. Therefore, the entire committee must be highly effective."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1271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847B547-B2E9-69D4-84D3-93CDC52CB2C1}"/>
              </a:ext>
            </a:extLst>
          </p:cNvPr>
          <p:cNvSpPr txBox="1"/>
          <p:nvPr/>
        </p:nvSpPr>
        <p:spPr>
          <a:xfrm>
            <a:off x="304800" y="1371600"/>
            <a:ext cx="8217408" cy="196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</a:rPr>
              <a:t>Assuming that what is </a:t>
            </a:r>
            <a:r>
              <a:rPr lang="en-US" sz="2800" b="1" u="sng" dirty="0">
                <a:latin typeface="Calibri" panose="020F0502020204030204" pitchFamily="34" charset="0"/>
              </a:rPr>
              <a:t>true of a group</a:t>
            </a:r>
            <a:r>
              <a:rPr lang="en-US" sz="2800" dirty="0">
                <a:latin typeface="Calibri" panose="020F0502020204030204" pitchFamily="34" charset="0"/>
              </a:rPr>
              <a:t> as a whole, as a composite thing, must be </a:t>
            </a:r>
            <a:r>
              <a:rPr lang="en-US" sz="2800" b="1" u="sng" dirty="0">
                <a:latin typeface="Calibri" panose="020F0502020204030204" pitchFamily="34" charset="0"/>
              </a:rPr>
              <a:t>true of every member</a:t>
            </a:r>
            <a:r>
              <a:rPr lang="en-US" sz="2800" dirty="0">
                <a:latin typeface="Calibri" panose="020F0502020204030204" pitchFamily="34" charset="0"/>
              </a:rPr>
              <a:t> of that group (stereotype)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8A8748-BC71-F4F0-11DD-3E29E05BA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15962"/>
          </a:xfrm>
        </p:spPr>
        <p:txBody>
          <a:bodyPr/>
          <a:lstStyle/>
          <a:p>
            <a:pPr eaLnBrk="1" hangingPunct="1"/>
            <a:r>
              <a:rPr lang="en-US" sz="2800" b="1" dirty="0"/>
              <a:t>7. Division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BF7E8-6C5B-BC85-B81F-8E26F5068B38}"/>
              </a:ext>
            </a:extLst>
          </p:cNvPr>
          <p:cNvSpPr txBox="1"/>
          <p:nvPr/>
        </p:nvSpPr>
        <p:spPr>
          <a:xfrm>
            <a:off x="646890" y="3686950"/>
            <a:ext cx="801397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en-US" sz="2400" b="1" dirty="0"/>
              <a:t>Example</a:t>
            </a:r>
            <a:r>
              <a:rPr lang="en-US" altLang="en-US" sz="2400" dirty="0"/>
              <a:t>: Most/Nearly all of the items on sale in this shop </a:t>
            </a:r>
            <a:r>
              <a:rPr lang="en-US" altLang="en-US" sz="2400" b="1" u="sng" dirty="0"/>
              <a:t>are second-hand</a:t>
            </a:r>
            <a:r>
              <a:rPr lang="en-US" altLang="en-US" sz="2400" dirty="0"/>
              <a:t>. So, this </a:t>
            </a:r>
            <a:r>
              <a:rPr lang="en-US" altLang="en-US" sz="2400" b="1" u="sng" dirty="0"/>
              <a:t>toothbrush is a second-hand item</a:t>
            </a:r>
            <a:r>
              <a:rPr lang="en-US" altLang="en-US" sz="2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554201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pPr eaLnBrk="1" hangingPunct="1"/>
            <a:r>
              <a:rPr lang="en-US" sz="3200" b="1" dirty="0"/>
              <a:t>8. The Slippery Slope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984" y="4114800"/>
            <a:ext cx="8804031" cy="2592106"/>
          </a:xfrm>
        </p:spPr>
        <p:txBody>
          <a:bodyPr/>
          <a:lstStyle/>
          <a:p>
            <a:pPr marL="0" indent="0" eaLnBrk="1" hangingPunct="1">
              <a:lnSpc>
                <a:spcPct val="130000"/>
              </a:lnSpc>
              <a:buNone/>
            </a:pPr>
            <a:r>
              <a:rPr lang="en-US" sz="2000" dirty="0"/>
              <a:t>Stella argued that we </a:t>
            </a:r>
            <a:r>
              <a:rPr lang="en-US" sz="2000" u="sng" dirty="0"/>
              <a:t>should legalize same-sex marriage</a:t>
            </a:r>
            <a:r>
              <a:rPr lang="en-US" sz="2000" dirty="0"/>
              <a:t>. But allowing same-sex marriage would undermine respect for traditional marriage. Traditional marriage is the very foundation of our society. If that foundation is destroyed, </a:t>
            </a:r>
            <a:r>
              <a:rPr lang="en-US" sz="2000" u="sng" dirty="0"/>
              <a:t>our whole society will collapse</a:t>
            </a:r>
            <a:r>
              <a:rPr lang="en-US" sz="2000" dirty="0"/>
              <a:t>. Thus, if we want to prevent the complete disintegration of our society, we must oppose the legalization of same-sex marriage. </a:t>
            </a:r>
            <a:endParaRPr lang="en-US" sz="2800" dirty="0"/>
          </a:p>
        </p:txBody>
      </p:sp>
      <p:sp>
        <p:nvSpPr>
          <p:cNvPr id="2" name="AutoShape 2" descr="Slippery Slope Fallacy Examples">
            <a:extLst>
              <a:ext uri="{FF2B5EF4-FFF2-40B4-BE49-F238E27FC236}">
                <a16:creationId xmlns:a16="http://schemas.microsoft.com/office/drawing/2014/main" id="{130996DC-30F1-4A48-A99C-D4E1368FED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Slippery Slope Fallacy Examples">
            <a:extLst>
              <a:ext uri="{FF2B5EF4-FFF2-40B4-BE49-F238E27FC236}">
                <a16:creationId xmlns:a16="http://schemas.microsoft.com/office/drawing/2014/main" id="{B30AC071-9B5F-4E07-B9B9-09667705A9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909EF-7DC8-4EBC-A4BB-F954E94B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49" y="1053292"/>
            <a:ext cx="4135062" cy="2756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36F9DA-CF65-40DF-8E84-5767F809786D}"/>
              </a:ext>
            </a:extLst>
          </p:cNvPr>
          <p:cNvSpPr txBox="1"/>
          <p:nvPr/>
        </p:nvSpPr>
        <p:spPr>
          <a:xfrm>
            <a:off x="249282" y="1066800"/>
            <a:ext cx="4662016" cy="775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sz="1800" dirty="0"/>
              <a:t>Arguers claims, without sufficient evidence, that an action will lead to a terrible one.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04D2C-514B-4903-A191-8DA9798C1535}"/>
              </a:ext>
            </a:extLst>
          </p:cNvPr>
          <p:cNvSpPr txBox="1"/>
          <p:nvPr/>
        </p:nvSpPr>
        <p:spPr>
          <a:xfrm>
            <a:off x="272687" y="2055223"/>
            <a:ext cx="458506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30000"/>
              </a:lnSpc>
              <a:buNone/>
            </a:pPr>
            <a:r>
              <a:rPr lang="en-US" sz="1800" b="1" u="sng" dirty="0">
                <a:ea typeface="+mn-ea"/>
                <a:cs typeface="+mn-cs"/>
              </a:rPr>
              <a:t>Common form</a:t>
            </a:r>
            <a:r>
              <a:rPr lang="en-US" sz="1800" dirty="0">
                <a:ea typeface="+mn-ea"/>
                <a:cs typeface="+mn-cs"/>
              </a:rPr>
              <a:t>: A leads to B, and B leads to C, and C to do D, and we really don’t want D. Thus, we shouldn’t do 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b="1" dirty="0"/>
              <a:t>8. The Slippery Slope (</a:t>
            </a:r>
            <a:r>
              <a:rPr lang="en-US" b="1" dirty="0" err="1"/>
              <a:t>cont</a:t>
            </a:r>
            <a:r>
              <a:rPr lang="en-US" b="1" dirty="0"/>
              <a:t>)</a:t>
            </a:r>
          </a:p>
        </p:txBody>
      </p:sp>
      <p:pic>
        <p:nvPicPr>
          <p:cNvPr id="13314" name="Picture 2" descr="Image result for slippery slope, fu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629400" cy="502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424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411162"/>
          </a:xfrm>
        </p:spPr>
        <p:txBody>
          <a:bodyPr/>
          <a:lstStyle/>
          <a:p>
            <a:pPr eaLnBrk="1" hangingPunct="1"/>
            <a:r>
              <a:rPr lang="en-US" sz="4000" b="1" dirty="0"/>
              <a:t>9. Weak Analogy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8991600" cy="5181600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en-US" sz="2800" dirty="0"/>
              <a:t>arguer compares two (or more) things that aren’t really comparable in the relevant respect. </a:t>
            </a:r>
          </a:p>
          <a:p>
            <a:pPr lvl="1" eaLnBrk="1" hangingPunct="1">
              <a:lnSpc>
                <a:spcPct val="135000"/>
              </a:lnSpc>
            </a:pPr>
            <a:r>
              <a:rPr lang="en-US" sz="2400" dirty="0"/>
              <a:t>My ex-boyfriend was </a:t>
            </a:r>
            <a:r>
              <a:rPr lang="en-US" sz="2400" b="1" dirty="0"/>
              <a:t>tall</a:t>
            </a:r>
            <a:r>
              <a:rPr lang="en-US" sz="2400" dirty="0"/>
              <a:t>, </a:t>
            </a:r>
            <a:r>
              <a:rPr lang="en-US" sz="2400" b="1" dirty="0"/>
              <a:t>handsome</a:t>
            </a:r>
            <a:r>
              <a:rPr lang="en-US" sz="2400" dirty="0"/>
              <a:t>, </a:t>
            </a:r>
            <a:r>
              <a:rPr lang="en-US" sz="2400" b="1" dirty="0"/>
              <a:t>rich,</a:t>
            </a:r>
            <a:r>
              <a:rPr lang="en-US" sz="2400" dirty="0"/>
              <a:t> and  </a:t>
            </a:r>
            <a:r>
              <a:rPr lang="en-US" sz="2400" b="1" dirty="0"/>
              <a:t>kind</a:t>
            </a:r>
            <a:r>
              <a:rPr lang="en-US" sz="2400" dirty="0"/>
              <a:t>. Now that he left me, I found John who is </a:t>
            </a:r>
            <a:r>
              <a:rPr lang="en-US" sz="2400" b="1" dirty="0"/>
              <a:t>tall,</a:t>
            </a:r>
            <a:r>
              <a:rPr lang="en-US" sz="2400" dirty="0"/>
              <a:t> </a:t>
            </a:r>
            <a:r>
              <a:rPr lang="en-US" sz="2400" b="1" dirty="0"/>
              <a:t>handsome</a:t>
            </a:r>
            <a:r>
              <a:rPr lang="en-US" sz="2400" dirty="0"/>
              <a:t> and </a:t>
            </a:r>
            <a:r>
              <a:rPr lang="en-US" sz="2400" b="1" dirty="0"/>
              <a:t>rich</a:t>
            </a:r>
            <a:r>
              <a:rPr lang="en-US" sz="2400" dirty="0"/>
              <a:t>. So he’s surely a perfect replacement for me.  </a:t>
            </a:r>
          </a:p>
          <a:p>
            <a:pPr eaLnBrk="1" hangingPunct="1">
              <a:lnSpc>
                <a:spcPct val="135000"/>
              </a:lnSpc>
            </a:pPr>
            <a:r>
              <a:rPr lang="en-US" sz="2800" b="1" dirty="0"/>
              <a:t>Common forms: </a:t>
            </a:r>
          </a:p>
          <a:p>
            <a:pPr lvl="1" eaLnBrk="1" hangingPunct="1">
              <a:lnSpc>
                <a:spcPct val="135000"/>
              </a:lnSpc>
            </a:pPr>
            <a:r>
              <a:rPr lang="en-US" sz="2400" dirty="0"/>
              <a:t>A has characteristics w, x, y and z. B has characteristics w, x and y. Therefore, B probably has characteristic z, too. </a:t>
            </a:r>
          </a:p>
          <a:p>
            <a:pPr lvl="1" eaLnBrk="1" hangingPunct="1">
              <a:lnSpc>
                <a:spcPct val="135000"/>
              </a:lnSpc>
            </a:pPr>
            <a:r>
              <a:rPr lang="en-US" sz="2400" dirty="0"/>
              <a:t>A is x and y. B is x and y. C is x. So C is y. </a:t>
            </a:r>
          </a:p>
          <a:p>
            <a:pPr eaLnBrk="1" hangingPunct="1">
              <a:lnSpc>
                <a:spcPct val="135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23C19A-F272-422B-9D11-8170E521E683}"/>
              </a:ext>
            </a:extLst>
          </p:cNvPr>
          <p:cNvSpPr/>
          <p:nvPr/>
        </p:nvSpPr>
        <p:spPr>
          <a:xfrm>
            <a:off x="228600" y="4648200"/>
            <a:ext cx="8686800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“There is nothing to worry about: the panic is more dangerous than the virus, the mortality rate of COVID-19 has been severely inflated, and besides, the flu also kills hundreds of thousands every year – so why make all this fuss?”</a:t>
            </a:r>
          </a:p>
          <a:p>
            <a:pPr>
              <a:lnSpc>
                <a:spcPct val="150000"/>
              </a:lnSpc>
            </a:pPr>
            <a:r>
              <a:rPr lang="en-US" dirty="0"/>
              <a:t>				</a:t>
            </a:r>
          </a:p>
          <a:p>
            <a:pPr>
              <a:lnSpc>
                <a:spcPct val="150000"/>
              </a:lnSpc>
            </a:pPr>
            <a:r>
              <a:rPr lang="en-US" dirty="0"/>
              <a:t>					</a:t>
            </a:r>
            <a:r>
              <a:rPr lang="en-US" i="1" dirty="0"/>
              <a:t>(The Conversation, April 3, 2020)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C561E-FD87-4403-8B77-D690F7E6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5400"/>
            <a:ext cx="4814888" cy="284847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E9021A2-73D6-44CF-AFE0-50A4DDB62DB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b="1" kern="0" dirty="0"/>
              <a:t>9. Weak Analogy</a:t>
            </a:r>
          </a:p>
        </p:txBody>
      </p:sp>
    </p:spTree>
    <p:extLst>
      <p:ext uri="{BB962C8B-B14F-4D97-AF65-F5344CB8AC3E}">
        <p14:creationId xmlns:p14="http://schemas.microsoft.com/office/powerpoint/2010/main" val="4279862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/>
            <a:r>
              <a:rPr lang="en-US" sz="3200" b="1" dirty="0"/>
              <a:t>10. Inconsistency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63" y="1066800"/>
            <a:ext cx="9060873" cy="3429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000" dirty="0"/>
              <a:t>The arguer make two logically contradictory claims, or says and does opposite things. 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 dirty="0"/>
              <a:t>Common form: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A and not A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09800"/>
            <a:ext cx="3429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28E37B-13E2-4D78-8D7C-37AC809CE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379" y="4205167"/>
            <a:ext cx="3431212" cy="1935044"/>
          </a:xfrm>
          <a:prstGeom prst="rect">
            <a:avLst/>
          </a:prstGeom>
        </p:spPr>
      </p:pic>
      <p:pic>
        <p:nvPicPr>
          <p:cNvPr id="3074" name="Picture 2" descr="https://lh5.googleusercontent.com/ooIf8eP2EYp6ToVCPmfpXYY1Eap5oMNZK6qPT64gqhFkIpkJPdct2pJP5QDdptIl6zSExhd86eAc2HKcHB8p_bc5UrnuJ8nTtvO9Us1I-Y2Vn6L4ZnpOo8TpKCls9Lf1yjmRCZ240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508" y="1942716"/>
            <a:ext cx="2384162" cy="238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Rg3WCD1lMN1oZy6orB70nzAFt_O7hdiu1Zein3Vr8cGS7xQ24zSgWhQ1up7VLrEPy3GuwYJpgfhRAuzkbTI2FKPjq2f5dI_LPl9eDQTqNlHmYo8xRMgsdzjFZB-tANF9QsinAdrKsd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79" y="5392142"/>
            <a:ext cx="3416421" cy="100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004E3DE3-0BBF-4252-A76E-08EFCC787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648019"/>
          </a:xfrm>
        </p:spPr>
        <p:txBody>
          <a:bodyPr/>
          <a:lstStyle/>
          <a:p>
            <a:pPr eaLnBrk="1" hangingPunct="1"/>
            <a:r>
              <a:rPr lang="en-US" sz="2400" b="1" dirty="0"/>
              <a:t>10. Inconsistency (</a:t>
            </a:r>
            <a:r>
              <a:rPr lang="en-US" sz="2400" b="1" dirty="0" err="1"/>
              <a:t>Cont</a:t>
            </a:r>
            <a:r>
              <a:rPr lang="en-US" sz="2400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34FB9-34B8-4CF7-A9E7-70EA318F9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09" y="1564415"/>
            <a:ext cx="4005262" cy="348947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CC18553-D70E-425F-9BB8-7BCE218C9C81}"/>
              </a:ext>
            </a:extLst>
          </p:cNvPr>
          <p:cNvSpPr/>
          <p:nvPr/>
        </p:nvSpPr>
        <p:spPr>
          <a:xfrm>
            <a:off x="4953000" y="2971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3EE5D-53D1-4FF6-98CF-2107CA1EEB75}"/>
              </a:ext>
            </a:extLst>
          </p:cNvPr>
          <p:cNvSpPr txBox="1"/>
          <p:nvPr/>
        </p:nvSpPr>
        <p:spPr>
          <a:xfrm>
            <a:off x="304800" y="5486400"/>
            <a:ext cx="45720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/>
              <a:t>H&amp;M </a:t>
            </a:r>
            <a:r>
              <a:rPr lang="vi-VN" dirty="0" err="1"/>
              <a:t>boycott</a:t>
            </a:r>
            <a:r>
              <a:rPr lang="vi-VN" dirty="0"/>
              <a:t> </a:t>
            </a:r>
            <a:r>
              <a:rPr lang="vi-VN" dirty="0" err="1"/>
              <a:t>failed</a:t>
            </a:r>
            <a:r>
              <a:rPr lang="vi-VN" dirty="0"/>
              <a:t> </a:t>
            </a:r>
            <a:r>
              <a:rPr lang="vi-VN" dirty="0" err="1"/>
              <a:t>due</a:t>
            </a:r>
            <a:r>
              <a:rPr lang="vi-VN" dirty="0"/>
              <a:t> to </a:t>
            </a:r>
            <a:r>
              <a:rPr lang="vi-VN" dirty="0" err="1"/>
              <a:t>big</a:t>
            </a:r>
            <a:r>
              <a:rPr lang="vi-VN" dirty="0"/>
              <a:t> </a:t>
            </a:r>
            <a:r>
              <a:rPr lang="vi-VN" dirty="0" err="1"/>
              <a:t>sales</a:t>
            </a:r>
            <a:r>
              <a:rPr lang="vi-VN" dirty="0"/>
              <a:t> in </a:t>
            </a:r>
            <a:r>
              <a:rPr lang="vi-VN" dirty="0" err="1"/>
              <a:t>Vietnam</a:t>
            </a:r>
            <a:r>
              <a:rPr lang="vi-VN" dirty="0"/>
              <a:t> (</a:t>
            </a:r>
            <a:r>
              <a:rPr lang="vi-VN" dirty="0" err="1"/>
              <a:t>April</a:t>
            </a:r>
            <a:r>
              <a:rPr lang="vi-VN" dirty="0"/>
              <a:t>, 2021)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8B1248-DE3D-47B3-82FF-14EDD6757696}"/>
              </a:ext>
            </a:extLst>
          </p:cNvPr>
          <p:cNvSpPr txBox="1"/>
          <p:nvPr/>
        </p:nvSpPr>
        <p:spPr>
          <a:xfrm>
            <a:off x="5143500" y="6370655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They say “boycott” to H&amp;M  but they rush in for their products!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EAAD7D4-AB53-975A-E411-F81141BEBCE4}"/>
              </a:ext>
            </a:extLst>
          </p:cNvPr>
          <p:cNvSpPr/>
          <p:nvPr/>
        </p:nvSpPr>
        <p:spPr>
          <a:xfrm>
            <a:off x="6027546" y="524926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7"/>
          <p:cNvSpPr txBox="1"/>
          <p:nvPr/>
        </p:nvSpPr>
        <p:spPr>
          <a:xfrm>
            <a:off x="361950" y="6326832"/>
            <a:ext cx="84391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www.tiktok.com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/@</a:t>
            </a:r>
            <a:r>
              <a:rPr lang="en-US" sz="18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kingc0329</a:t>
            </a:r>
            <a:r>
              <a:rPr lang="en-US" sz="1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/video/7205776025404558638 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7"/>
          <p:cNvSpPr txBox="1">
            <a:spLocks noGrp="1"/>
          </p:cNvSpPr>
          <p:nvPr>
            <p:ph type="title"/>
          </p:nvPr>
        </p:nvSpPr>
        <p:spPr>
          <a:xfrm>
            <a:off x="5486400" y="338435"/>
            <a:ext cx="33147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C00000"/>
                </a:solidFill>
              </a:rPr>
              <a:t>Assignment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133" name="Google Shape;133;p67"/>
          <p:cNvSpPr txBox="1"/>
          <p:nvPr/>
        </p:nvSpPr>
        <p:spPr>
          <a:xfrm>
            <a:off x="5293360" y="2666979"/>
            <a:ext cx="39992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Fallacy type: </a:t>
            </a:r>
            <a:r>
              <a:rPr lang="en-US" sz="2400" b="1" i="0" u="none" strike="noStrike" cap="none" dirty="0">
                <a:solidFill>
                  <a:srgbClr val="0070C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Red herring 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67"/>
          <p:cNvPicPr preferRelativeResize="0"/>
          <p:nvPr/>
        </p:nvPicPr>
        <p:blipFill rotWithShape="1">
          <a:blip r:embed="rId3">
            <a:alphaModFix/>
          </a:blip>
          <a:srcRect t="6028"/>
          <a:stretch/>
        </p:blipFill>
        <p:spPr>
          <a:xfrm>
            <a:off x="0" y="0"/>
            <a:ext cx="5022058" cy="625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299" y="0"/>
            <a:ext cx="8686800" cy="914400"/>
          </a:xfrm>
        </p:spPr>
        <p:txBody>
          <a:bodyPr/>
          <a:lstStyle/>
          <a:p>
            <a:pPr eaLnBrk="1" hangingPunct="1"/>
            <a:r>
              <a:rPr lang="en-US" sz="3200" b="1" dirty="0"/>
              <a:t>10. Inconsistency (</a:t>
            </a:r>
            <a:r>
              <a:rPr lang="en-US" sz="3200" b="1" dirty="0" err="1"/>
              <a:t>Cont</a:t>
            </a:r>
            <a:r>
              <a:rPr lang="en-US" sz="3200" b="1" dirty="0"/>
              <a:t>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66" y="3200400"/>
            <a:ext cx="4564744" cy="3423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9CD456-DC63-4607-81C9-6A25D461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90" y="3200400"/>
            <a:ext cx="2426677" cy="3429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E7EBB74-2EF1-4AB9-926D-AF7EC047F04C}"/>
              </a:ext>
            </a:extLst>
          </p:cNvPr>
          <p:cNvSpPr/>
          <p:nvPr/>
        </p:nvSpPr>
        <p:spPr>
          <a:xfrm>
            <a:off x="3279922" y="4912179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67D72-26E6-416E-BAEA-D48F6B067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835" y="845119"/>
            <a:ext cx="4413727" cy="23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3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6778-8E25-4662-A7A4-5680F045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1600200"/>
          </a:xfrm>
        </p:spPr>
        <p:txBody>
          <a:bodyPr/>
          <a:lstStyle/>
          <a:p>
            <a:r>
              <a:rPr lang="en-US" sz="4800" b="1" dirty="0"/>
              <a:t>REVIEW</a:t>
            </a:r>
            <a:r>
              <a:rPr lang="vi-VN" sz="4800" b="1" dirty="0"/>
              <a:t>: </a:t>
            </a:r>
            <a:r>
              <a:rPr lang="en-US" sz="4800" dirty="0"/>
              <a:t>FALLACIES</a:t>
            </a:r>
            <a:endParaRPr lang="en-US" sz="6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8AD45-BC14-4C74-A27C-9B978C458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48000"/>
            <a:ext cx="6400800" cy="838200"/>
          </a:xfrm>
        </p:spPr>
        <p:txBody>
          <a:bodyPr/>
          <a:lstStyle/>
          <a:p>
            <a:r>
              <a:rPr lang="en-US" sz="4000" b="1" dirty="0">
                <a:solidFill>
                  <a:srgbClr val="C00000"/>
                </a:solidFill>
              </a:rPr>
              <a:t>CHAPTERS 5 + 6</a:t>
            </a:r>
          </a:p>
        </p:txBody>
      </p:sp>
    </p:spTree>
    <p:extLst>
      <p:ext uri="{BB962C8B-B14F-4D97-AF65-F5344CB8AC3E}">
        <p14:creationId xmlns:p14="http://schemas.microsoft.com/office/powerpoint/2010/main" val="1623332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BDF715D-8120-4E75-9BE0-123CA654E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409575"/>
            <a:ext cx="4953000" cy="533400"/>
          </a:xfrm>
        </p:spPr>
        <p:txBody>
          <a:bodyPr/>
          <a:lstStyle/>
          <a:p>
            <a:pPr algn="l" eaLnBrk="1" hangingPunct="1"/>
            <a:r>
              <a:rPr lang="en-US" altLang="en-US" sz="1400" b="1" dirty="0"/>
              <a:t>CHAPTER 5: FALLACIES OF RELEVANCE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B76041-6F70-4106-B447-DD1984C8B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166018"/>
            <a:ext cx="4800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Personal attack (Ad Hominem)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Attacking the motive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Look who’s talking (Tu Quoque)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Two wrongs make a right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Scare tactic</a:t>
            </a:r>
            <a:r>
              <a:rPr lang="vi-VN" altLang="en-US" sz="1600" dirty="0">
                <a:latin typeface="Arial" panose="020B0604020202020204" pitchFamily="34" charset="0"/>
              </a:rPr>
              <a:t> (</a:t>
            </a:r>
            <a:r>
              <a:rPr lang="vi-VN" altLang="en-US" sz="1600" dirty="0" err="1">
                <a:latin typeface="Arial" panose="020B0604020202020204" pitchFamily="34" charset="0"/>
              </a:rPr>
              <a:t>appeal</a:t>
            </a:r>
            <a:r>
              <a:rPr lang="vi-VN" altLang="en-US" sz="1600" dirty="0">
                <a:latin typeface="Arial" panose="020B0604020202020204" pitchFamily="34" charset="0"/>
              </a:rPr>
              <a:t> to </a:t>
            </a:r>
            <a:r>
              <a:rPr lang="vi-VN" altLang="en-US" sz="1600" dirty="0" err="1">
                <a:latin typeface="Arial" panose="020B0604020202020204" pitchFamily="34" charset="0"/>
              </a:rPr>
              <a:t>force</a:t>
            </a:r>
            <a:r>
              <a:rPr lang="vi-VN" altLang="en-US" sz="1600" dirty="0">
                <a:latin typeface="Arial" panose="020B0604020202020204" pitchFamily="34" charset="0"/>
              </a:rPr>
              <a:t>)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Appeal to pity</a:t>
            </a:r>
            <a:r>
              <a:rPr lang="vi-VN" altLang="en-US" sz="1600" dirty="0">
                <a:latin typeface="Arial" panose="020B0604020202020204" pitchFamily="34" charset="0"/>
              </a:rPr>
              <a:t> (</a:t>
            </a:r>
            <a:r>
              <a:rPr lang="vi-VN" altLang="en-US" sz="1600" dirty="0" err="1">
                <a:latin typeface="Arial" panose="020B0604020202020204" pitchFamily="34" charset="0"/>
              </a:rPr>
              <a:t>appeal</a:t>
            </a:r>
            <a:r>
              <a:rPr lang="vi-VN" altLang="en-US" sz="1600" dirty="0">
                <a:latin typeface="Arial" panose="020B0604020202020204" pitchFamily="34" charset="0"/>
              </a:rPr>
              <a:t> to </a:t>
            </a:r>
            <a:r>
              <a:rPr lang="vi-VN" altLang="en-US" sz="1600" dirty="0" err="1">
                <a:latin typeface="Arial" panose="020B0604020202020204" pitchFamily="34" charset="0"/>
              </a:rPr>
              <a:t>emotion</a:t>
            </a:r>
            <a:r>
              <a:rPr lang="vi-VN" altLang="en-US" sz="1600" dirty="0">
                <a:latin typeface="Arial" panose="020B0604020202020204" pitchFamily="34" charset="0"/>
              </a:rPr>
              <a:t>)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Bandwagon argument (appeal to popularity)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Straw man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Red herring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Equivocation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Begging the question (circular reasoning)</a:t>
            </a:r>
          </a:p>
          <a:p>
            <a:pPr eaLnBrk="1" hangingPunct="1">
              <a:lnSpc>
                <a:spcPct val="120000"/>
              </a:lnSpc>
              <a:buClr>
                <a:schemeClr val="hlink"/>
              </a:buClr>
              <a:buSzPct val="70000"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20EFEA-CB70-C211-FEC2-EA6182AF390C}"/>
              </a:ext>
            </a:extLst>
          </p:cNvPr>
          <p:cNvSpPr txBox="1">
            <a:spLocks/>
          </p:cNvSpPr>
          <p:nvPr/>
        </p:nvSpPr>
        <p:spPr bwMode="auto">
          <a:xfrm>
            <a:off x="3810000" y="409575"/>
            <a:ext cx="57007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 b="1" dirty="0"/>
              <a:t>CHAPTER 6: FALLACIES OF INSUFFICIENT EVIDENCE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3743FC-8FBE-6417-0052-D7A2ACE64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3" y="1164717"/>
            <a:ext cx="420528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14350" indent="-5143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Inappropriate appeal to authority</a:t>
            </a:r>
          </a:p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Appeal to ignorance</a:t>
            </a:r>
          </a:p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False alternatives</a:t>
            </a:r>
          </a:p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Loaded question</a:t>
            </a:r>
          </a:p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Questionable cause</a:t>
            </a:r>
          </a:p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Hasty generalization vs. Composition</a:t>
            </a:r>
          </a:p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Division</a:t>
            </a:r>
          </a:p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Slippery slope</a:t>
            </a:r>
          </a:p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Weak analogy</a:t>
            </a:r>
          </a:p>
          <a:p>
            <a:pPr marL="342900" indent="-342900" eaLnBrk="1" hangingPunct="1">
              <a:lnSpc>
                <a:spcPct val="120000"/>
              </a:lnSpc>
              <a:buClr>
                <a:schemeClr val="hlink"/>
              </a:buClr>
              <a:buSzPct val="70000"/>
              <a:buFont typeface="+mj-lt"/>
              <a:buAutoNum type="arabicPeriod"/>
            </a:pPr>
            <a:r>
              <a:rPr lang="en-US" altLang="en-US" sz="1600" dirty="0">
                <a:latin typeface="Arial" panose="020B0604020202020204" pitchFamily="34" charset="0"/>
              </a:rPr>
              <a:t>Inconsistency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6"/>
          <p:cNvSpPr txBox="1">
            <a:spLocks noGrp="1"/>
          </p:cNvSpPr>
          <p:nvPr>
            <p:ph type="body" idx="1"/>
          </p:nvPr>
        </p:nvSpPr>
        <p:spPr>
          <a:xfrm>
            <a:off x="266700" y="995993"/>
            <a:ext cx="8534400" cy="235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0070C0"/>
                </a:solidFill>
              </a:rPr>
              <a:t>A. “</a:t>
            </a:r>
            <a:r>
              <a:rPr lang="en-US" sz="2400" b="1" dirty="0" err="1">
                <a:solidFill>
                  <a:srgbClr val="0070C0"/>
                </a:solidFill>
              </a:rPr>
              <a:t>Đi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xin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việc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bọn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nó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không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nhận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vì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lý</a:t>
            </a:r>
            <a:r>
              <a:rPr lang="en-US" sz="2400" b="1" dirty="0">
                <a:solidFill>
                  <a:srgbClr val="0070C0"/>
                </a:solidFill>
              </a:rPr>
              <a:t> do </a:t>
            </a:r>
            <a:r>
              <a:rPr lang="en-US" sz="2400" b="1" dirty="0" err="1">
                <a:solidFill>
                  <a:srgbClr val="0070C0"/>
                </a:solidFill>
              </a:rPr>
              <a:t>em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bị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ngọng</a:t>
            </a:r>
            <a:r>
              <a:rPr lang="en-US" sz="2400" b="1" dirty="0">
                <a:solidFill>
                  <a:srgbClr val="0070C0"/>
                </a:solidFill>
              </a:rPr>
              <a:t> N </a:t>
            </a:r>
            <a:r>
              <a:rPr lang="en-US" sz="2400" b="1" dirty="0" err="1">
                <a:solidFill>
                  <a:srgbClr val="0070C0"/>
                </a:solidFill>
              </a:rPr>
              <a:t>với</a:t>
            </a:r>
            <a:r>
              <a:rPr lang="en-US" sz="2400" b="1" dirty="0">
                <a:solidFill>
                  <a:srgbClr val="0070C0"/>
                </a:solidFill>
              </a:rPr>
              <a:t> L, </a:t>
            </a:r>
            <a:r>
              <a:rPr lang="en-US" sz="2400" b="1" dirty="0" err="1">
                <a:solidFill>
                  <a:srgbClr val="0070C0"/>
                </a:solidFill>
              </a:rPr>
              <a:t>nên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không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nhận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  <a:r>
              <a:rPr lang="en-US" sz="2400" b="1" dirty="0" err="1">
                <a:solidFill>
                  <a:srgbClr val="0070C0"/>
                </a:solidFill>
              </a:rPr>
              <a:t>các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bác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bảo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em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phải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chửi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thế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nào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cho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ngầu</a:t>
            </a:r>
            <a:r>
              <a:rPr lang="en-US" sz="2400" b="1" dirty="0">
                <a:solidFill>
                  <a:srgbClr val="0070C0"/>
                </a:solidFill>
              </a:rPr>
              <a:t> ạ?”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endParaRPr sz="2400" b="1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0070C0"/>
                </a:solidFill>
              </a:rPr>
              <a:t>B. “</a:t>
            </a:r>
            <a:r>
              <a:rPr lang="en-US" sz="2400" b="1" dirty="0" err="1">
                <a:solidFill>
                  <a:srgbClr val="0070C0"/>
                </a:solidFill>
              </a:rPr>
              <a:t>Ngọng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mà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chửi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thì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chỉ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buồn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cười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thôi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chứ</a:t>
            </a:r>
            <a:r>
              <a:rPr lang="en-US" sz="2400" b="1" dirty="0">
                <a:solidFill>
                  <a:srgbClr val="0070C0"/>
                </a:solidFill>
              </a:rPr>
              <a:t> ko </a:t>
            </a:r>
            <a:r>
              <a:rPr lang="en-US" sz="2400" b="1" dirty="0" err="1">
                <a:solidFill>
                  <a:srgbClr val="0070C0"/>
                </a:solidFill>
              </a:rPr>
              <a:t>ngầu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được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đâu</a:t>
            </a:r>
            <a:r>
              <a:rPr lang="en-US" sz="2400" b="1" dirty="0">
                <a:solidFill>
                  <a:srgbClr val="0070C0"/>
                </a:solidFill>
              </a:rPr>
              <a:t>”</a:t>
            </a:r>
            <a:endParaRPr sz="2400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endParaRPr sz="2400" b="1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106" name="Google Shape;106;p66"/>
          <p:cNvSpPr txBox="1"/>
          <p:nvPr/>
        </p:nvSpPr>
        <p:spPr>
          <a:xfrm>
            <a:off x="304800" y="5319277"/>
            <a:ext cx="745617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Source: https://www.facebook.com/groups/daychui/permalink/1014562263726244/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6"/>
          <p:cNvSpPr txBox="1"/>
          <p:nvPr/>
        </p:nvSpPr>
        <p:spPr>
          <a:xfrm>
            <a:off x="266700" y="3945636"/>
            <a:ext cx="8534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Fallacy type: questionable cause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5568D68-BF7F-1048-6AB8-AFCAA65E3955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vi-VN" sz="2800" b="1" kern="0" dirty="0"/>
              <a:t>N</a:t>
            </a:r>
            <a:r>
              <a:rPr lang="en-US" sz="2800" b="1" kern="0" dirty="0" err="1"/>
              <a:t>ame</a:t>
            </a:r>
            <a:r>
              <a:rPr lang="en-US" sz="2800" b="1" kern="0" dirty="0"/>
              <a:t> the fallacies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4"/>
          <p:cNvSpPr txBox="1"/>
          <p:nvPr/>
        </p:nvSpPr>
        <p:spPr>
          <a:xfrm>
            <a:off x="5056350" y="6119377"/>
            <a:ext cx="405143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4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4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www.facebook.com</a:t>
            </a:r>
            <a:r>
              <a:rPr lang="en-US" sz="14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/share/p/</a:t>
            </a:r>
            <a:r>
              <a:rPr lang="en-US" sz="14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dcyfzUmsYPNaLQv2</a:t>
            </a:r>
            <a:r>
              <a:rPr lang="en-US" sz="14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/?</a:t>
            </a:r>
            <a:r>
              <a:rPr lang="en-US" sz="14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mibextid</a:t>
            </a:r>
            <a:r>
              <a:rPr lang="en-US" sz="14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4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QwDbR1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4"/>
          <p:cNvSpPr txBox="1"/>
          <p:nvPr/>
        </p:nvSpPr>
        <p:spPr>
          <a:xfrm>
            <a:off x="5025870" y="2705100"/>
            <a:ext cx="405143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Fallacy type: </a:t>
            </a:r>
            <a:r>
              <a:rPr lang="en-US" sz="2400" b="1" dirty="0">
                <a:solidFill>
                  <a:srgbClr val="0070C0"/>
                </a:solidFill>
                <a:latin typeface="Arial"/>
                <a:cs typeface="Arial"/>
                <a:sym typeface="Arial"/>
              </a:rPr>
              <a:t>False </a:t>
            </a:r>
            <a:r>
              <a:rPr lang="en-US" sz="2400" b="1" dirty="0" err="1">
                <a:solidFill>
                  <a:srgbClr val="0070C0"/>
                </a:solidFill>
                <a:latin typeface="Arial"/>
                <a:cs typeface="Arial"/>
                <a:sym typeface="Arial"/>
              </a:rPr>
              <a:t>altenatives</a:t>
            </a:r>
            <a:endParaRPr sz="2400" b="1" dirty="0">
              <a:solidFill>
                <a:srgbClr val="0070C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8" name="Google Shape;108;p64" descr="https://lh7-us.googleusercontent.com/9DzBU55lMnwzQ6p-FybACyWhf-734Mnv04eIMRCFczOvaNQUfJMWmG-D9jXDV8s30h6T9MTFnZbkthtTNN8yj8dnlIGz3GkfhvvVnBejLSxmRcRHTKHIqfibT6HG6Vaace3BI2KkhDPbwbVJ87YzBMQ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0" y="914400"/>
            <a:ext cx="4696065" cy="4898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1D0F75-2301-D692-9A7D-11C614D6A5B9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vi-VN" sz="2800" b="1" kern="0" dirty="0"/>
              <a:t>N</a:t>
            </a:r>
            <a:r>
              <a:rPr lang="en-US" sz="2800" b="1" kern="0" dirty="0" err="1"/>
              <a:t>ame</a:t>
            </a:r>
            <a:r>
              <a:rPr lang="en-US" sz="2800" b="1" kern="0" dirty="0"/>
              <a:t> the fallacies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7"/>
          <p:cNvSpPr txBox="1"/>
          <p:nvPr/>
        </p:nvSpPr>
        <p:spPr>
          <a:xfrm>
            <a:off x="0" y="6359166"/>
            <a:ext cx="9144000" cy="30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err="1">
                <a:solidFill>
                  <a:srgbClr val="0070C0"/>
                </a:solidFill>
              </a:rPr>
              <a:t>Source:</a:t>
            </a:r>
            <a:r>
              <a:rPr lang="en-US" sz="1200" dirty="0" err="1">
                <a:solidFill>
                  <a:schemeClr val="dk1"/>
                </a:solidFill>
              </a:rPr>
              <a:t>https</a:t>
            </a:r>
            <a:r>
              <a:rPr lang="en-US" sz="1200" dirty="0">
                <a:solidFill>
                  <a:schemeClr val="dk1"/>
                </a:solidFill>
              </a:rPr>
              <a:t>://</a:t>
            </a:r>
            <a:r>
              <a:rPr lang="en-US" sz="1200" dirty="0" err="1">
                <a:solidFill>
                  <a:schemeClr val="dk1"/>
                </a:solidFill>
              </a:rPr>
              <a:t>www.facebook.com</a:t>
            </a:r>
            <a:r>
              <a:rPr lang="en-US" sz="1200" dirty="0">
                <a:solidFill>
                  <a:schemeClr val="dk1"/>
                </a:solidFill>
              </a:rPr>
              <a:t>/photo/?</a:t>
            </a:r>
            <a:r>
              <a:rPr lang="en-US" sz="1200" dirty="0" err="1">
                <a:solidFill>
                  <a:schemeClr val="dk1"/>
                </a:solidFill>
              </a:rPr>
              <a:t>fbid</a:t>
            </a:r>
            <a:r>
              <a:rPr lang="en-US" sz="1200" dirty="0">
                <a:solidFill>
                  <a:schemeClr val="dk1"/>
                </a:solidFill>
              </a:rPr>
              <a:t>=</a:t>
            </a:r>
            <a:r>
              <a:rPr lang="en-US" sz="1200" dirty="0" err="1">
                <a:solidFill>
                  <a:schemeClr val="dk1"/>
                </a:solidFill>
              </a:rPr>
              <a:t>751417130506725&amp;set</a:t>
            </a:r>
            <a:r>
              <a:rPr lang="en-US" sz="1200" dirty="0">
                <a:solidFill>
                  <a:schemeClr val="dk1"/>
                </a:solidFill>
              </a:rPr>
              <a:t>=</a:t>
            </a:r>
            <a:r>
              <a:rPr lang="en-US" sz="1200" dirty="0" err="1">
                <a:solidFill>
                  <a:schemeClr val="dk1"/>
                </a:solidFill>
              </a:rPr>
              <a:t>a.563707935944313</a:t>
            </a:r>
            <a:endParaRPr sz="2000" dirty="0">
              <a:solidFill>
                <a:srgbClr val="0070C0"/>
              </a:solidFill>
            </a:endParaRPr>
          </a:p>
        </p:txBody>
      </p:sp>
      <p:sp>
        <p:nvSpPr>
          <p:cNvPr id="147" name="Google Shape;147;p67"/>
          <p:cNvSpPr txBox="1"/>
          <p:nvPr/>
        </p:nvSpPr>
        <p:spPr>
          <a:xfrm>
            <a:off x="0" y="5682149"/>
            <a:ext cx="9144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Fallacy type: weak analogy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00" y="743411"/>
            <a:ext cx="406350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200" y="786833"/>
            <a:ext cx="3538800" cy="468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7"/>
          <p:cNvSpPr txBox="1"/>
          <p:nvPr/>
        </p:nvSpPr>
        <p:spPr>
          <a:xfrm>
            <a:off x="-4409575" y="2225850"/>
            <a:ext cx="916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972278-B09E-4E53-7849-B1151941BD84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vi-VN" sz="2800" b="1" kern="0" dirty="0"/>
              <a:t>N</a:t>
            </a:r>
            <a:r>
              <a:rPr lang="en-US" sz="2800" b="1" kern="0" dirty="0" err="1"/>
              <a:t>ame</a:t>
            </a:r>
            <a:r>
              <a:rPr lang="en-US" sz="2800" b="1" kern="0" dirty="0"/>
              <a:t> the fallacies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CC12D-6A29-34C3-7A1C-1798E6A2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C9225-FC7F-BC61-D270-B5405B40C034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vi-VN" sz="2800" b="1" kern="0" dirty="0"/>
              <a:t>N</a:t>
            </a:r>
            <a:r>
              <a:rPr lang="en-US" sz="2800" b="1" kern="0" dirty="0" err="1"/>
              <a:t>ame</a:t>
            </a:r>
            <a:r>
              <a:rPr lang="en-US" sz="2800" b="1" kern="0" dirty="0"/>
              <a:t> the fallacies</a:t>
            </a:r>
          </a:p>
        </p:txBody>
      </p:sp>
      <p:sp>
        <p:nvSpPr>
          <p:cNvPr id="4" name="Google Shape;147;p67">
            <a:extLst>
              <a:ext uri="{FF2B5EF4-FFF2-40B4-BE49-F238E27FC236}">
                <a16:creationId xmlns:a16="http://schemas.microsoft.com/office/drawing/2014/main" id="{E827BCFB-EE56-BE78-71BF-7AB489A770F7}"/>
              </a:ext>
            </a:extLst>
          </p:cNvPr>
          <p:cNvSpPr txBox="1"/>
          <p:nvPr/>
        </p:nvSpPr>
        <p:spPr>
          <a:xfrm>
            <a:off x="0" y="5682149"/>
            <a:ext cx="91440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Fallacy type: equivocation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034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8"/>
          <p:cNvSpPr txBox="1">
            <a:spLocks noGrp="1"/>
          </p:cNvSpPr>
          <p:nvPr>
            <p:ph type="body" idx="1"/>
          </p:nvPr>
        </p:nvSpPr>
        <p:spPr>
          <a:xfrm>
            <a:off x="304800" y="-29282"/>
            <a:ext cx="8534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0070C0"/>
                </a:solidFill>
              </a:rPr>
              <a:t>Text 5: </a:t>
            </a:r>
            <a:endParaRPr/>
          </a:p>
        </p:txBody>
      </p:sp>
      <p:sp>
        <p:nvSpPr>
          <p:cNvPr id="156" name="Google Shape;156;p68"/>
          <p:cNvSpPr txBox="1"/>
          <p:nvPr/>
        </p:nvSpPr>
        <p:spPr>
          <a:xfrm>
            <a:off x="304800" y="6477916"/>
            <a:ext cx="82158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1" i="0" u="none" strike="noStrike" cap="none" dirty="0" err="1">
                <a:solidFill>
                  <a:srgbClr val="0070C0"/>
                </a:solidFill>
              </a:rPr>
              <a:t>Source</a:t>
            </a:r>
            <a:r>
              <a:rPr lang="en-US" sz="12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200" dirty="0" err="1">
                <a:solidFill>
                  <a:srgbClr val="0070C0"/>
                </a:solidFill>
              </a:rPr>
              <a:t>https</a:t>
            </a:r>
            <a:r>
              <a:rPr lang="en-US" sz="1200" dirty="0">
                <a:solidFill>
                  <a:srgbClr val="0070C0"/>
                </a:solidFill>
              </a:rPr>
              <a:t>://</a:t>
            </a:r>
            <a:r>
              <a:rPr lang="en-US" sz="1200" dirty="0" err="1">
                <a:solidFill>
                  <a:srgbClr val="0070C0"/>
                </a:solidFill>
              </a:rPr>
              <a:t>www.facebook.com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photo?fbid</a:t>
            </a:r>
            <a:r>
              <a:rPr lang="en-US" sz="1200" dirty="0">
                <a:solidFill>
                  <a:srgbClr val="0070C0"/>
                </a:solidFill>
              </a:rPr>
              <a:t>=</a:t>
            </a:r>
            <a:r>
              <a:rPr lang="en-US" sz="1200" dirty="0" err="1">
                <a:solidFill>
                  <a:srgbClr val="0070C0"/>
                </a:solidFill>
              </a:rPr>
              <a:t>809677124526406&amp;set</a:t>
            </a:r>
            <a:r>
              <a:rPr lang="en-US" sz="1200" dirty="0">
                <a:solidFill>
                  <a:srgbClr val="0070C0"/>
                </a:solidFill>
              </a:rPr>
              <a:t>=</a:t>
            </a:r>
            <a:r>
              <a:rPr lang="en-US" sz="1200" dirty="0" err="1">
                <a:solidFill>
                  <a:srgbClr val="0070C0"/>
                </a:solidFill>
              </a:rPr>
              <a:t>a.401822415311881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8"/>
          <p:cNvSpPr txBox="1">
            <a:spLocks noGrp="1"/>
          </p:cNvSpPr>
          <p:nvPr>
            <p:ph type="title"/>
          </p:nvPr>
        </p:nvSpPr>
        <p:spPr>
          <a:xfrm>
            <a:off x="731775" y="-190740"/>
            <a:ext cx="8039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rgbClr val="C00000"/>
                </a:solidFill>
              </a:rPr>
              <a:t>Assignment</a:t>
            </a:r>
            <a:endParaRPr sz="2000" dirty="0">
              <a:solidFill>
                <a:srgbClr val="C00000"/>
              </a:solidFill>
            </a:endParaRPr>
          </a:p>
        </p:txBody>
      </p:sp>
      <p:sp>
        <p:nvSpPr>
          <p:cNvPr id="158" name="Google Shape;158;p68"/>
          <p:cNvSpPr txBox="1"/>
          <p:nvPr/>
        </p:nvSpPr>
        <p:spPr>
          <a:xfrm>
            <a:off x="7400290" y="3776068"/>
            <a:ext cx="2052320" cy="4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>
                <a:solidFill>
                  <a:srgbClr val="C00000"/>
                </a:solidFill>
              </a:rPr>
              <a:t>Inconsistency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59" name="Google Shape;1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5822"/>
            <a:ext cx="7543800" cy="561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8"/>
          <p:cNvSpPr txBox="1"/>
          <p:nvPr/>
        </p:nvSpPr>
        <p:spPr>
          <a:xfrm>
            <a:off x="-5236700" y="2079800"/>
            <a:ext cx="488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62" name="Google Shape;162;p68"/>
          <p:cNvSpPr txBox="1"/>
          <p:nvPr/>
        </p:nvSpPr>
        <p:spPr>
          <a:xfrm>
            <a:off x="-5476650" y="2556250"/>
            <a:ext cx="9167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AE564-68D7-1BC4-B0D0-75A1E17105C9}"/>
              </a:ext>
            </a:extLst>
          </p:cNvPr>
          <p:cNvSpPr txBox="1"/>
          <p:nvPr/>
        </p:nvSpPr>
        <p:spPr>
          <a:xfrm>
            <a:off x="7400290" y="1657789"/>
            <a:ext cx="1699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800" dirty="0">
                <a:solidFill>
                  <a:srgbClr val="C00000"/>
                </a:solidFill>
              </a:rPr>
              <a:t>Red herring</a:t>
            </a:r>
            <a:endParaRPr lang="en-US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/>
        </p:nvSpPr>
        <p:spPr>
          <a:xfrm>
            <a:off x="355257" y="6248400"/>
            <a:ext cx="156729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152400" y="5438601"/>
            <a:ext cx="6400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Fallacy type:  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00"/>
            <a:ext cx="4572000" cy="295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1432510" y="6248400"/>
            <a:ext cx="659330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www.facebook.com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TaylorSwiftVietnamFC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/posts/pfbid0Ux8tESW14vZLbvhrkMVWeqtxzyUNTNK4rYPKigZeteXyakS8MvrtxLkU7Nn5KETSl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2480" y="2279209"/>
            <a:ext cx="45720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FF601F-2DFA-2EC0-E28C-E67F0BDF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vi-VN" sz="2800" b="1" dirty="0"/>
              <a:t>N</a:t>
            </a:r>
            <a:r>
              <a:rPr lang="en-US" sz="2800" b="1" dirty="0" err="1"/>
              <a:t>ame</a:t>
            </a:r>
            <a:r>
              <a:rPr lang="en-US" sz="2800" b="1" dirty="0"/>
              <a:t> the fallacies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7E3750-C1E0-4DA1-389E-0B7D18062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362991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35EE8-C5D2-BD02-112B-A0C1B6AA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0"/>
            <a:ext cx="4085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 descr="Không có mô tả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732" y="990413"/>
            <a:ext cx="3924881" cy="38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352050" y="5716857"/>
            <a:ext cx="872775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vi-VN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vi-VN" sz="105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https://www.facebook.com/NguoiDamPhan/posts/pfbid0L3Mnber6fQrnCjLihQiLKykTthfo6wjvPBSgDDaCSQvV8Xi3G7uKtwxkp2PjYWEcl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352047" y="4904795"/>
            <a:ext cx="2657475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vi-VN" sz="135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Fallacy type: 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vi-VN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attack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213" y="1335600"/>
            <a:ext cx="4365788" cy="269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CE5E85-4ECB-92B7-E36C-35EEE2E2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309"/>
            <a:ext cx="7707218" cy="33813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16E1B8-4512-5289-ACFA-68114DF2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vi-VN" sz="2800" b="1" dirty="0"/>
              <a:t>N</a:t>
            </a:r>
            <a:r>
              <a:rPr lang="en-US" sz="2800" b="1" dirty="0" err="1"/>
              <a:t>ame</a:t>
            </a:r>
            <a:r>
              <a:rPr lang="en-US" sz="2800" b="1" dirty="0"/>
              <a:t> the fallacies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1880B-D9AC-511B-DF60-F85C73D2AE78}"/>
              </a:ext>
            </a:extLst>
          </p:cNvPr>
          <p:cNvSpPr/>
          <p:nvPr/>
        </p:nvSpPr>
        <p:spPr>
          <a:xfrm>
            <a:off x="9525" y="3657600"/>
            <a:ext cx="770721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8AF5-D588-A41E-525F-F7888F8AF5A6}"/>
              </a:ext>
            </a:extLst>
          </p:cNvPr>
          <p:cNvSpPr txBox="1"/>
          <p:nvPr/>
        </p:nvSpPr>
        <p:spPr>
          <a:xfrm>
            <a:off x="4876800" y="39624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vi-VN" dirty="0" err="1">
                <a:solidFill>
                  <a:srgbClr val="FF0000"/>
                </a:solidFill>
              </a:rPr>
              <a:t>oaded</a:t>
            </a:r>
            <a:r>
              <a:rPr lang="vi-VN" dirty="0">
                <a:solidFill>
                  <a:srgbClr val="FF0000"/>
                </a:solidFill>
              </a:rPr>
              <a:t> </a:t>
            </a:r>
            <a:r>
              <a:rPr lang="vi-VN" dirty="0" err="1">
                <a:solidFill>
                  <a:srgbClr val="FF0000"/>
                </a:solidFill>
              </a:rPr>
              <a:t>question</a:t>
            </a:r>
            <a:r>
              <a:rPr lang="en-US" dirty="0">
                <a:solidFill>
                  <a:srgbClr val="FF0000"/>
                </a:solidFill>
              </a:rPr>
              <a:t> + questionable cause </a:t>
            </a:r>
            <a:r>
              <a:rPr lang="vi-VN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8AB5B-9CEA-8370-1E26-394CDE75C3B1}"/>
              </a:ext>
            </a:extLst>
          </p:cNvPr>
          <p:cNvSpPr txBox="1"/>
          <p:nvPr/>
        </p:nvSpPr>
        <p:spPr>
          <a:xfrm>
            <a:off x="6553200" y="452914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attacking the motive?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F5B376-BD01-4FD3-BBC3-B5A5C8450A3B}"/>
              </a:ext>
            </a:extLst>
          </p:cNvPr>
          <p:cNvSpPr/>
          <p:nvPr/>
        </p:nvSpPr>
        <p:spPr>
          <a:xfrm>
            <a:off x="0" y="4343400"/>
            <a:ext cx="7707218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42C7-8BFA-52C2-5CD5-33C74CCA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vi-VN" sz="2800" b="1" dirty="0"/>
              <a:t>N</a:t>
            </a:r>
            <a:r>
              <a:rPr lang="en-US" sz="2800" b="1" dirty="0" err="1"/>
              <a:t>ame</a:t>
            </a:r>
            <a:r>
              <a:rPr lang="en-US" sz="2800" b="1" dirty="0"/>
              <a:t> the fallacies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FFD2-A127-8496-7466-430089FE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9551"/>
            <a:ext cx="8229600" cy="4858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74F95-C5FB-E354-0962-B2AE64D801AA}"/>
              </a:ext>
            </a:extLst>
          </p:cNvPr>
          <p:cNvSpPr txBox="1"/>
          <p:nvPr/>
        </p:nvSpPr>
        <p:spPr>
          <a:xfrm>
            <a:off x="6400800" y="1295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herring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28EE3-BF37-88A6-9D39-AAF2FD2DDD35}"/>
              </a:ext>
            </a:extLst>
          </p:cNvPr>
          <p:cNvSpPr txBox="1"/>
          <p:nvPr/>
        </p:nvSpPr>
        <p:spPr>
          <a:xfrm>
            <a:off x="6400800" y="25908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Questionable </a:t>
            </a:r>
            <a:r>
              <a:rPr lang="vi-VN" dirty="0">
                <a:solidFill>
                  <a:srgbClr val="FF0000"/>
                </a:solidFill>
              </a:rPr>
              <a:t>cause/ attacking the motive?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6C163-40C9-1BE7-2034-9CCF7F0E4074}"/>
              </a:ext>
            </a:extLst>
          </p:cNvPr>
          <p:cNvSpPr txBox="1"/>
          <p:nvPr/>
        </p:nvSpPr>
        <p:spPr>
          <a:xfrm>
            <a:off x="6400800" y="370153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Attacking the </a:t>
            </a:r>
            <a:r>
              <a:rPr lang="vi-VN" dirty="0">
                <a:solidFill>
                  <a:srgbClr val="FF0000"/>
                </a:solidFill>
              </a:rPr>
              <a:t>motive?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3352D-2268-D9F4-9C04-4FBB8054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50979"/>
            <a:ext cx="8077200" cy="1233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B0F46F-ADB6-2B4F-509F-9EF13C172990}"/>
              </a:ext>
            </a:extLst>
          </p:cNvPr>
          <p:cNvSpPr txBox="1"/>
          <p:nvPr/>
        </p:nvSpPr>
        <p:spPr>
          <a:xfrm>
            <a:off x="6400800" y="501548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Loaded question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681330-76CB-4A77-7B52-2A06415CD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" y="5756888"/>
            <a:ext cx="6282079" cy="872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3F6CD3-0F21-B649-E960-1488A3F5D157}"/>
              </a:ext>
            </a:extLst>
          </p:cNvPr>
          <p:cNvSpPr txBox="1"/>
          <p:nvPr/>
        </p:nvSpPr>
        <p:spPr>
          <a:xfrm>
            <a:off x="6400800" y="602700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Hasty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09548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B69643-F7CD-5B5B-F650-EE145E68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169" y="464496"/>
            <a:ext cx="4712493" cy="5624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B209A-C4D0-D9CC-02FD-D9FB08F5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93" y="2209800"/>
            <a:ext cx="4444669" cy="30765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C5312-FDC2-74C3-D8AC-EF802236038C}"/>
              </a:ext>
            </a:extLst>
          </p:cNvPr>
          <p:cNvSpPr txBox="1"/>
          <p:nvPr/>
        </p:nvSpPr>
        <p:spPr>
          <a:xfrm>
            <a:off x="4702968" y="2524125"/>
            <a:ext cx="436483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32BE9-CD6F-2270-C736-F891DA3C36D5}"/>
              </a:ext>
            </a:extLst>
          </p:cNvPr>
          <p:cNvSpPr txBox="1"/>
          <p:nvPr/>
        </p:nvSpPr>
        <p:spPr>
          <a:xfrm>
            <a:off x="4702968" y="3793571"/>
            <a:ext cx="421243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2E17B-C570-CD0E-3645-0549B3EC8C85}"/>
              </a:ext>
            </a:extLst>
          </p:cNvPr>
          <p:cNvSpPr txBox="1"/>
          <p:nvPr/>
        </p:nvSpPr>
        <p:spPr>
          <a:xfrm>
            <a:off x="2384821" y="2895600"/>
            <a:ext cx="1949054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5F57D-5952-AB8D-DEB6-70B02A0562A9}"/>
              </a:ext>
            </a:extLst>
          </p:cNvPr>
          <p:cNvSpPr txBox="1"/>
          <p:nvPr/>
        </p:nvSpPr>
        <p:spPr>
          <a:xfrm>
            <a:off x="914400" y="4492151"/>
            <a:ext cx="3419475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FEDAD-F58E-19A4-E206-58A78563E37E}"/>
              </a:ext>
            </a:extLst>
          </p:cNvPr>
          <p:cNvSpPr txBox="1"/>
          <p:nvPr/>
        </p:nvSpPr>
        <p:spPr>
          <a:xfrm>
            <a:off x="4876800" y="76929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Principal</a:t>
            </a:r>
            <a:r>
              <a:rPr lang="en-US" dirty="0">
                <a:solidFill>
                  <a:srgbClr val="FF0000"/>
                </a:solidFill>
              </a:rPr>
              <a:t>: hasty generalization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87DD9-1670-3DEE-5836-49968F961F75}"/>
              </a:ext>
            </a:extLst>
          </p:cNvPr>
          <p:cNvSpPr txBox="1"/>
          <p:nvPr/>
        </p:nvSpPr>
        <p:spPr>
          <a:xfrm>
            <a:off x="4876800" y="552188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Journalist</a:t>
            </a:r>
            <a:r>
              <a:rPr lang="en-US" dirty="0">
                <a:solidFill>
                  <a:srgbClr val="FF0000"/>
                </a:solidFill>
              </a:rPr>
              <a:t>: inappropriate appeal to authority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01627-9309-951C-202E-A95F03469739}"/>
              </a:ext>
            </a:extLst>
          </p:cNvPr>
          <p:cNvSpPr txBox="1"/>
          <p:nvPr/>
        </p:nvSpPr>
        <p:spPr>
          <a:xfrm>
            <a:off x="4702968" y="4855217"/>
            <a:ext cx="436483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2AD41F-AA81-FBBB-4BE0-D414809E9D52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vi-VN" sz="2800" b="1" kern="0"/>
              <a:t>N</a:t>
            </a:r>
            <a:r>
              <a:rPr lang="en-US" sz="2800" b="1" kern="0"/>
              <a:t>ame the fallacies</a:t>
            </a:r>
            <a:endParaRPr lang="en-US" sz="2800" b="1" kern="0" dirty="0"/>
          </a:p>
        </p:txBody>
      </p:sp>
    </p:spTree>
    <p:extLst>
      <p:ext uri="{BB962C8B-B14F-4D97-AF65-F5344CB8AC3E}">
        <p14:creationId xmlns:p14="http://schemas.microsoft.com/office/powerpoint/2010/main" val="3102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9" grpId="0"/>
      <p:bldP spid="10" grpId="0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EDA0D0E-FB8D-49D4-8AA6-87CCFD55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/>
              <a:t>WHICH FALLACY IS IT?</a:t>
            </a:r>
          </a:p>
        </p:txBody>
      </p:sp>
      <p:sp>
        <p:nvSpPr>
          <p:cNvPr id="14339" name="AutoShape 2" descr="Related image">
            <a:extLst>
              <a:ext uri="{FF2B5EF4-FFF2-40B4-BE49-F238E27FC236}">
                <a16:creationId xmlns:a16="http://schemas.microsoft.com/office/drawing/2014/main" id="{CB7C4E84-8376-4E8F-889E-AB13C98D0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B8836-7A55-46D0-91F3-DECE54FF8F98}"/>
              </a:ext>
            </a:extLst>
          </p:cNvPr>
          <p:cNvSpPr txBox="1"/>
          <p:nvPr/>
        </p:nvSpPr>
        <p:spPr>
          <a:xfrm>
            <a:off x="2286000" y="5943600"/>
            <a:ext cx="472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Appeal to ignorance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D6BBC-D0ED-464B-B774-01332073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219200"/>
            <a:ext cx="59626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EDA0D0E-FB8D-49D4-8AA6-87CCFD55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/>
              <a:t>WHICH FALLACY IS IT?</a:t>
            </a:r>
          </a:p>
        </p:txBody>
      </p:sp>
      <p:sp>
        <p:nvSpPr>
          <p:cNvPr id="14339" name="AutoShape 2" descr="Related image">
            <a:extLst>
              <a:ext uri="{FF2B5EF4-FFF2-40B4-BE49-F238E27FC236}">
                <a16:creationId xmlns:a16="http://schemas.microsoft.com/office/drawing/2014/main" id="{CB7C4E84-8376-4E8F-889E-AB13C98D0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B8836-7A55-46D0-91F3-DECE54FF8F98}"/>
              </a:ext>
            </a:extLst>
          </p:cNvPr>
          <p:cNvSpPr txBox="1"/>
          <p:nvPr/>
        </p:nvSpPr>
        <p:spPr>
          <a:xfrm>
            <a:off x="2133600" y="5762625"/>
            <a:ext cx="472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Tu Quoque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F1C25-9520-47D7-8298-E318C63C3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45" y="1676400"/>
            <a:ext cx="472551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2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B6BAB0-1056-4BF4-A58B-F0CC5A6A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1095375"/>
            <a:ext cx="7458075" cy="4667250"/>
          </a:xfrm>
          <a:prstGeom prst="rect">
            <a:avLst/>
          </a:prstGeom>
        </p:spPr>
      </p:pic>
      <p:sp>
        <p:nvSpPr>
          <p:cNvPr id="14338" name="Rectangle 2">
            <a:extLst>
              <a:ext uri="{FF2B5EF4-FFF2-40B4-BE49-F238E27FC236}">
                <a16:creationId xmlns:a16="http://schemas.microsoft.com/office/drawing/2014/main" id="{7EDA0D0E-FB8D-49D4-8AA6-87CCFD55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47625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WHICH FALLACIES ARE THEY?</a:t>
            </a:r>
          </a:p>
        </p:txBody>
      </p:sp>
      <p:sp>
        <p:nvSpPr>
          <p:cNvPr id="14339" name="AutoShape 2" descr="Related image">
            <a:extLst>
              <a:ext uri="{FF2B5EF4-FFF2-40B4-BE49-F238E27FC236}">
                <a16:creationId xmlns:a16="http://schemas.microsoft.com/office/drawing/2014/main" id="{CB7C4E84-8376-4E8F-889E-AB13C98D0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B8836-7A55-46D0-91F3-DECE54FF8F98}"/>
              </a:ext>
            </a:extLst>
          </p:cNvPr>
          <p:cNvSpPr txBox="1"/>
          <p:nvPr/>
        </p:nvSpPr>
        <p:spPr>
          <a:xfrm>
            <a:off x="6019800" y="638145"/>
            <a:ext cx="281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Appeal to ignorance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2577-352E-46AF-9635-AA1970A6272B}"/>
              </a:ext>
            </a:extLst>
          </p:cNvPr>
          <p:cNvSpPr txBox="1"/>
          <p:nvPr/>
        </p:nvSpPr>
        <p:spPr>
          <a:xfrm>
            <a:off x="3276600" y="51054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 err="1">
                <a:solidFill>
                  <a:schemeClr val="bg1"/>
                </a:solidFill>
              </a:rPr>
              <a:t>Inappropriate</a:t>
            </a:r>
            <a:r>
              <a:rPr lang="en-US" sz="2400" dirty="0">
                <a:solidFill>
                  <a:schemeClr val="bg1"/>
                </a:solidFill>
              </a:rPr>
              <a:t> appeal</a:t>
            </a:r>
            <a:r>
              <a:rPr lang="vi-VN" sz="2400" dirty="0">
                <a:solidFill>
                  <a:schemeClr val="bg1"/>
                </a:solidFill>
              </a:rPr>
              <a:t> to </a:t>
            </a:r>
            <a:r>
              <a:rPr lang="vi-VN" sz="2400" dirty="0" err="1">
                <a:solidFill>
                  <a:schemeClr val="bg1"/>
                </a:solidFill>
              </a:rPr>
              <a:t>authority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EDA0D0E-FB8D-49D4-8AA6-87CCFD55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/>
              <a:t>WHICH FALLACY IS IT?</a:t>
            </a:r>
          </a:p>
        </p:txBody>
      </p:sp>
      <p:sp>
        <p:nvSpPr>
          <p:cNvPr id="14339" name="AutoShape 2" descr="Related image">
            <a:extLst>
              <a:ext uri="{FF2B5EF4-FFF2-40B4-BE49-F238E27FC236}">
                <a16:creationId xmlns:a16="http://schemas.microsoft.com/office/drawing/2014/main" id="{CB7C4E84-8376-4E8F-889E-AB13C98D0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B8836-7A55-46D0-91F3-DECE54FF8F98}"/>
              </a:ext>
            </a:extLst>
          </p:cNvPr>
          <p:cNvSpPr txBox="1"/>
          <p:nvPr/>
        </p:nvSpPr>
        <p:spPr>
          <a:xfrm>
            <a:off x="1905000" y="5346054"/>
            <a:ext cx="472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Begging the question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14883A-2E3D-4A9B-96A4-C248D4D0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00200"/>
            <a:ext cx="5622780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7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EDA0D0E-FB8D-49D4-8AA6-87CCFD55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/>
              <a:t>WHICH FALLACY IS IT?</a:t>
            </a:r>
          </a:p>
        </p:txBody>
      </p:sp>
      <p:sp>
        <p:nvSpPr>
          <p:cNvPr id="14339" name="AutoShape 2" descr="Related image">
            <a:extLst>
              <a:ext uri="{FF2B5EF4-FFF2-40B4-BE49-F238E27FC236}">
                <a16:creationId xmlns:a16="http://schemas.microsoft.com/office/drawing/2014/main" id="{CB7C4E84-8376-4E8F-889E-AB13C98D0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B8836-7A55-46D0-91F3-DECE54FF8F98}"/>
              </a:ext>
            </a:extLst>
          </p:cNvPr>
          <p:cNvSpPr txBox="1"/>
          <p:nvPr/>
        </p:nvSpPr>
        <p:spPr>
          <a:xfrm>
            <a:off x="1905000" y="5346054"/>
            <a:ext cx="472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Slippery slope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37C38-5086-4AE7-BD28-EF9892FA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29989"/>
            <a:ext cx="53625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EDA0D0E-FB8D-49D4-8AA6-87CCFD55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/>
              <a:t>WHICH FALLACY IS IT?</a:t>
            </a:r>
          </a:p>
        </p:txBody>
      </p:sp>
      <p:sp>
        <p:nvSpPr>
          <p:cNvPr id="14339" name="AutoShape 2" descr="Related image">
            <a:extLst>
              <a:ext uri="{FF2B5EF4-FFF2-40B4-BE49-F238E27FC236}">
                <a16:creationId xmlns:a16="http://schemas.microsoft.com/office/drawing/2014/main" id="{CB7C4E84-8376-4E8F-889E-AB13C98D0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30A70-18A1-4616-A721-ECBCE38E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1466850"/>
            <a:ext cx="61245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30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EDA0D0E-FB8D-49D4-8AA6-87CCFD55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WHICH FALLACY IS IT?</a:t>
            </a:r>
          </a:p>
        </p:txBody>
      </p:sp>
      <p:sp>
        <p:nvSpPr>
          <p:cNvPr id="14339" name="AutoShape 2" descr="Related image">
            <a:extLst>
              <a:ext uri="{FF2B5EF4-FFF2-40B4-BE49-F238E27FC236}">
                <a16:creationId xmlns:a16="http://schemas.microsoft.com/office/drawing/2014/main" id="{CB7C4E84-8376-4E8F-889E-AB13C98D0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B8836-7A55-46D0-91F3-DECE54FF8F98}"/>
              </a:ext>
            </a:extLst>
          </p:cNvPr>
          <p:cNvSpPr txBox="1"/>
          <p:nvPr/>
        </p:nvSpPr>
        <p:spPr>
          <a:xfrm>
            <a:off x="2057400" y="5558135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Questionable cause</a:t>
            </a:r>
          </a:p>
        </p:txBody>
      </p:sp>
      <p:pic>
        <p:nvPicPr>
          <p:cNvPr id="90114" name="Picture 2" descr="20 Fallacies Most Commonly Used By Dumb People To Win Arguments ...">
            <a:extLst>
              <a:ext uri="{FF2B5EF4-FFF2-40B4-BE49-F238E27FC236}">
                <a16:creationId xmlns:a16="http://schemas.microsoft.com/office/drawing/2014/main" id="{7F8FB5BA-7349-4642-9F65-795C9590F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6096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7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" descr="A screenshot of a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51425"/>
            <a:ext cx="4741222" cy="24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/>
        </p:nvSpPr>
        <p:spPr>
          <a:xfrm>
            <a:off x="3124200" y="160299"/>
            <a:ext cx="33528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-VN" sz="24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 sz="24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 txBox="1"/>
          <p:nvPr/>
        </p:nvSpPr>
        <p:spPr>
          <a:xfrm>
            <a:off x="76200" y="4989617"/>
            <a:ext cx="8282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vi-VN" sz="15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Fallacy type</a:t>
            </a:r>
            <a:r>
              <a:rPr lang="vi-VN" sz="135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vi-VN" sz="135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Straw man</a:t>
            </a:r>
            <a:endParaRPr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135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vi-VN" sz="135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vi-VN" sz="13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https://thanhnien.vn/tu-bphone-nghi-ve-made-in-vietnam-185473144.htm</a:t>
            </a:r>
            <a:endParaRPr sz="13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13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222" y="1295400"/>
            <a:ext cx="4402778" cy="355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 descr="Related image">
            <a:extLst>
              <a:ext uri="{FF2B5EF4-FFF2-40B4-BE49-F238E27FC236}">
                <a16:creationId xmlns:a16="http://schemas.microsoft.com/office/drawing/2014/main" id="{974F5991-CE76-4210-8D25-6B141F1D1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EC87D061-A3D4-4E9B-82CA-394CF7D93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/>
              <a:t>WHICH FALLACIES ARE THERE?</a:t>
            </a:r>
          </a:p>
        </p:txBody>
      </p:sp>
      <p:pic>
        <p:nvPicPr>
          <p:cNvPr id="77826" name="Picture 2">
            <a:extLst>
              <a:ext uri="{FF2B5EF4-FFF2-40B4-BE49-F238E27FC236}">
                <a16:creationId xmlns:a16="http://schemas.microsoft.com/office/drawing/2014/main" id="{42AEF837-D847-4035-9D86-AF834B718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93863"/>
            <a:ext cx="662305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BDF9A-6EB4-4C6C-90F5-7F55D902E7B7}"/>
              </a:ext>
            </a:extLst>
          </p:cNvPr>
          <p:cNvSpPr txBox="1"/>
          <p:nvPr/>
        </p:nvSpPr>
        <p:spPr>
          <a:xfrm>
            <a:off x="371475" y="5164137"/>
            <a:ext cx="472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Hasty generalization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7EFBDD-C06C-4367-BB85-771293A63394}"/>
              </a:ext>
            </a:extLst>
          </p:cNvPr>
          <p:cNvSpPr txBox="1"/>
          <p:nvPr/>
        </p:nvSpPr>
        <p:spPr>
          <a:xfrm>
            <a:off x="3825241" y="5164137"/>
            <a:ext cx="472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Personal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DAA4A-2AC9-4ED9-AEE4-DE824A05408C}"/>
              </a:ext>
            </a:extLst>
          </p:cNvPr>
          <p:cNvSpPr txBox="1"/>
          <p:nvPr/>
        </p:nvSpPr>
        <p:spPr>
          <a:xfrm>
            <a:off x="4876800" y="5673726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err="1"/>
              <a:t>Loaded</a:t>
            </a:r>
            <a:r>
              <a:rPr lang="vi-VN" dirty="0"/>
              <a:t> </a:t>
            </a:r>
            <a:r>
              <a:rPr lang="vi-VN" dirty="0" err="1"/>
              <a:t>question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/>
          <p:nvPr/>
        </p:nvSpPr>
        <p:spPr>
          <a:xfrm>
            <a:off x="361950" y="5486400"/>
            <a:ext cx="439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" sz="17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VTC NEWS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sz="350" u="sng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https://www.facebook.com/share/p/tVbjBJeQbSd7d3ZX/?mibextid=xfxF2i</a:t>
            </a:r>
            <a:endParaRPr sz="7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514351"/>
            <a:ext cx="9143999" cy="619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EE0ABB0-3442-49DA-27DE-24A213DD7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-19049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/>
              <a:t>WHICH FALLACIES ARE THERE?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9FFB5-CE00-8334-8126-D03B185EA2AB}"/>
              </a:ext>
            </a:extLst>
          </p:cNvPr>
          <p:cNvSpPr txBox="1"/>
          <p:nvPr/>
        </p:nvSpPr>
        <p:spPr>
          <a:xfrm>
            <a:off x="4953000" y="1283732"/>
            <a:ext cx="2057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vi-VN" b="1" dirty="0"/>
              <a:t>Loaded </a:t>
            </a:r>
            <a:r>
              <a:rPr lang="en-US" b="1" dirty="0"/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46436-0B71-3CBD-AB04-92DA76CDC828}"/>
              </a:ext>
            </a:extLst>
          </p:cNvPr>
          <p:cNvSpPr txBox="1"/>
          <p:nvPr/>
        </p:nvSpPr>
        <p:spPr>
          <a:xfrm>
            <a:off x="4572000" y="1832145"/>
            <a:ext cx="2438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Hasty generalization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5928D-A5C1-670D-1E4D-521C40631664}"/>
              </a:ext>
            </a:extLst>
          </p:cNvPr>
          <p:cNvSpPr txBox="1"/>
          <p:nvPr/>
        </p:nvSpPr>
        <p:spPr>
          <a:xfrm>
            <a:off x="5499580" y="2618722"/>
            <a:ext cx="151081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Red herring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86F8C-BDFB-0C12-BD6F-E241B4D5A534}"/>
              </a:ext>
            </a:extLst>
          </p:cNvPr>
          <p:cNvSpPr txBox="1"/>
          <p:nvPr/>
        </p:nvSpPr>
        <p:spPr>
          <a:xfrm>
            <a:off x="4419600" y="3571013"/>
            <a:ext cx="25908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Attacking the motive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98B02-57F9-0BE4-CEA3-55B2C1C62027}"/>
              </a:ext>
            </a:extLst>
          </p:cNvPr>
          <p:cNvSpPr txBox="1"/>
          <p:nvPr/>
        </p:nvSpPr>
        <p:spPr>
          <a:xfrm>
            <a:off x="5439806" y="4269542"/>
            <a:ext cx="151081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Red herring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0803F-C275-8A5D-F623-3C6871953403}"/>
              </a:ext>
            </a:extLst>
          </p:cNvPr>
          <p:cNvSpPr txBox="1"/>
          <p:nvPr/>
        </p:nvSpPr>
        <p:spPr>
          <a:xfrm>
            <a:off x="5499581" y="4927937"/>
            <a:ext cx="145104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Attacking the motive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8"/>
          <p:cNvPicPr preferRelativeResize="0"/>
          <p:nvPr/>
        </p:nvPicPr>
        <p:blipFill rotWithShape="1">
          <a:blip r:embed="rId3">
            <a:alphaModFix/>
          </a:blip>
          <a:srcRect t="27706" b="18299"/>
          <a:stretch/>
        </p:blipFill>
        <p:spPr>
          <a:xfrm>
            <a:off x="266700" y="1176654"/>
            <a:ext cx="3878580" cy="534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8"/>
          <p:cNvPicPr preferRelativeResize="0"/>
          <p:nvPr/>
        </p:nvPicPr>
        <p:blipFill rotWithShape="1">
          <a:blip r:embed="rId4">
            <a:alphaModFix/>
          </a:blip>
          <a:srcRect r="22185" b="19317"/>
          <a:stretch/>
        </p:blipFill>
        <p:spPr>
          <a:xfrm>
            <a:off x="4572000" y="1239133"/>
            <a:ext cx="3677920" cy="253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8"/>
          <p:cNvPicPr preferRelativeResize="0"/>
          <p:nvPr/>
        </p:nvPicPr>
        <p:blipFill rotWithShape="1">
          <a:blip r:embed="rId5">
            <a:alphaModFix/>
          </a:blip>
          <a:srcRect r="33455" b="41714"/>
          <a:stretch/>
        </p:blipFill>
        <p:spPr>
          <a:xfrm>
            <a:off x="4594698" y="3848108"/>
            <a:ext cx="3677920" cy="12572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8"/>
          <p:cNvSpPr txBox="1"/>
          <p:nvPr/>
        </p:nvSpPr>
        <p:spPr>
          <a:xfrm>
            <a:off x="4376414" y="6076750"/>
            <a:ext cx="43865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Loaded </a:t>
            </a: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question, </a:t>
            </a: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ttacking the motive</a:t>
            </a:r>
            <a:endParaRPr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8"/>
          <p:cNvSpPr txBox="1"/>
          <p:nvPr/>
        </p:nvSpPr>
        <p:spPr>
          <a:xfrm flipH="1">
            <a:off x="533400" y="6553200"/>
            <a:ext cx="457565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vt.tiktok.com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ZSNxeraRD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AEC725-560A-6BF3-A5F5-3B007695F03D}"/>
              </a:ext>
            </a:extLst>
          </p:cNvPr>
          <p:cNvSpPr txBox="1">
            <a:spLocks/>
          </p:cNvSpPr>
          <p:nvPr/>
        </p:nvSpPr>
        <p:spPr bwMode="auto">
          <a:xfrm>
            <a:off x="762000" y="304800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b="1" kern="0" dirty="0"/>
              <a:t>WHICH </a:t>
            </a:r>
            <a:r>
              <a:rPr lang="vi-VN" altLang="en-US" sz="2800" b="1" kern="0" dirty="0"/>
              <a:t>FALLACIES</a:t>
            </a:r>
            <a:r>
              <a:rPr lang="en-US" altLang="en-US" sz="2800" b="1" kern="0" dirty="0"/>
              <a:t> </a:t>
            </a:r>
            <a:r>
              <a:rPr lang="vi-VN" altLang="en-US" sz="2800" b="1" kern="0" dirty="0"/>
              <a:t>ARE THERE</a:t>
            </a:r>
            <a:r>
              <a:rPr lang="en-US" altLang="en-US" sz="2800" b="1" kern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227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2" descr="Related image">
            <a:extLst>
              <a:ext uri="{FF2B5EF4-FFF2-40B4-BE49-F238E27FC236}">
                <a16:creationId xmlns:a16="http://schemas.microsoft.com/office/drawing/2014/main" id="{730D5917-F082-4778-9F46-3A6F0E7496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pic>
        <p:nvPicPr>
          <p:cNvPr id="66564" name="Picture 4">
            <a:extLst>
              <a:ext uri="{FF2B5EF4-FFF2-40B4-BE49-F238E27FC236}">
                <a16:creationId xmlns:a16="http://schemas.microsoft.com/office/drawing/2014/main" id="{A002C304-550C-416D-A5E0-C263AA834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495425"/>
            <a:ext cx="6246813" cy="419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244" name="Rectangle 2">
            <a:extLst>
              <a:ext uri="{FF2B5EF4-FFF2-40B4-BE49-F238E27FC236}">
                <a16:creationId xmlns:a16="http://schemas.microsoft.com/office/drawing/2014/main" id="{462A7A06-116B-402A-9313-B92B095C8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48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WHICH FALLACY IS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C60B3-776F-46FB-B976-AE155674C461}"/>
              </a:ext>
            </a:extLst>
          </p:cNvPr>
          <p:cNvSpPr txBox="1"/>
          <p:nvPr/>
        </p:nvSpPr>
        <p:spPr>
          <a:xfrm>
            <a:off x="1905000" y="5943521"/>
            <a:ext cx="472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Begging the question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EDA0D0E-FB8D-49D4-8AA6-87CCFD55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 sz="2800"/>
              <a:t>WHICH FALLACY IS IT?</a:t>
            </a:r>
          </a:p>
        </p:txBody>
      </p:sp>
      <p:sp>
        <p:nvSpPr>
          <p:cNvPr id="14339" name="AutoShape 2" descr="Related image">
            <a:extLst>
              <a:ext uri="{FF2B5EF4-FFF2-40B4-BE49-F238E27FC236}">
                <a16:creationId xmlns:a16="http://schemas.microsoft.com/office/drawing/2014/main" id="{CB7C4E84-8376-4E8F-889E-AB13C98D0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5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B8836-7A55-46D0-91F3-DECE54FF8F98}"/>
              </a:ext>
            </a:extLst>
          </p:cNvPr>
          <p:cNvSpPr txBox="1"/>
          <p:nvPr/>
        </p:nvSpPr>
        <p:spPr>
          <a:xfrm>
            <a:off x="1828800" y="5800566"/>
            <a:ext cx="472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 alternatives</a:t>
            </a:r>
          </a:p>
        </p:txBody>
      </p:sp>
      <p:pic>
        <p:nvPicPr>
          <p:cNvPr id="3074" name="Picture 2" descr="Logical Fallacies ERWC. - ppt download">
            <a:extLst>
              <a:ext uri="{FF2B5EF4-FFF2-40B4-BE49-F238E27FC236}">
                <a16:creationId xmlns:a16="http://schemas.microsoft.com/office/drawing/2014/main" id="{B2952A7D-5A07-4F9B-8461-D2ADF4BDE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41164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AC0160-EBA1-D215-12F0-5316B6EBEB08}"/>
              </a:ext>
            </a:extLst>
          </p:cNvPr>
          <p:cNvSpPr txBox="1"/>
          <p:nvPr/>
        </p:nvSpPr>
        <p:spPr>
          <a:xfrm>
            <a:off x="2157459" y="533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/>
              <a:t>Attendance check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465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1D5F4721-9999-488C-AFD1-531D04E7F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825" y="161825"/>
            <a:ext cx="8229600" cy="369332"/>
          </a:xfrm>
        </p:spPr>
        <p:txBody>
          <a:bodyPr/>
          <a:lstStyle/>
          <a:p>
            <a:r>
              <a:rPr lang="en-US" altLang="en-US" sz="3200" b="1" dirty="0"/>
              <a:t>Assignment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A81F7-6E69-4899-A2C3-FF053A21565B}"/>
              </a:ext>
            </a:extLst>
          </p:cNvPr>
          <p:cNvSpPr txBox="1"/>
          <p:nvPr/>
        </p:nvSpPr>
        <p:spPr>
          <a:xfrm>
            <a:off x="561974" y="835372"/>
            <a:ext cx="850582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Find </a:t>
            </a:r>
            <a:r>
              <a:rPr lang="vi-VN" sz="2400" dirty="0"/>
              <a:t>at least </a:t>
            </a:r>
            <a:r>
              <a:rPr lang="en-US" sz="2400" b="1" dirty="0"/>
              <a:t>five fallacies</a:t>
            </a:r>
            <a:r>
              <a:rPr lang="vi-VN" sz="2400" b="1" dirty="0"/>
              <a:t> of any type</a:t>
            </a:r>
            <a:r>
              <a:rPr lang="en-US" sz="2400" b="1" dirty="0"/>
              <a:t> </a:t>
            </a:r>
            <a:r>
              <a:rPr lang="en-US" sz="2400" dirty="0"/>
              <a:t>from sources other than critical thinking pages. </a:t>
            </a:r>
            <a:r>
              <a:rPr lang="vi-VN" sz="2400" dirty="0"/>
              <a:t>Discuss with your teammates to select the most appropriate fallacies. 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5844E-12EB-4CF3-9245-73B41BC136F0}"/>
              </a:ext>
            </a:extLst>
          </p:cNvPr>
          <p:cNvSpPr txBox="1"/>
          <p:nvPr/>
        </p:nvSpPr>
        <p:spPr>
          <a:xfrm>
            <a:off x="536575" y="5386912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Delete lesson slides; only keep the assignment slides.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F9D58-C632-46A8-B5C3-9A16DC869459}"/>
              </a:ext>
            </a:extLst>
          </p:cNvPr>
          <p:cNvSpPr txBox="1"/>
          <p:nvPr/>
        </p:nvSpPr>
        <p:spPr>
          <a:xfrm>
            <a:off x="644525" y="3533891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 err="1"/>
              <a:t>Link</a:t>
            </a:r>
            <a:r>
              <a:rPr lang="en-US" sz="2400" b="1" dirty="0"/>
              <a:t> to submit: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50AD3-3802-8DB1-A0F7-0B424A1E7982}"/>
              </a:ext>
            </a:extLst>
          </p:cNvPr>
          <p:cNvSpPr txBox="1"/>
          <p:nvPr/>
        </p:nvSpPr>
        <p:spPr>
          <a:xfrm>
            <a:off x="2238375" y="4267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forms.gle</a:t>
            </a:r>
            <a:r>
              <a:rPr lang="en-US" dirty="0"/>
              <a:t>/</a:t>
            </a:r>
            <a:r>
              <a:rPr lang="en-US" dirty="0" err="1"/>
              <a:t>8SZxfdBBtwKzHfm57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50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162118"/>
            <a:ext cx="85344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Input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457200" y="6199893"/>
            <a:ext cx="208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Source: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006"/>
            <a:ext cx="8039100" cy="723900"/>
          </a:xfrm>
        </p:spPr>
        <p:txBody>
          <a:bodyPr/>
          <a:lstStyle/>
          <a:p>
            <a:r>
              <a:rPr lang="vi-VN" sz="3600" dirty="0" err="1">
                <a:solidFill>
                  <a:srgbClr val="C00000"/>
                </a:solidFill>
              </a:rPr>
              <a:t>Fallacy</a:t>
            </a:r>
            <a:r>
              <a:rPr lang="vi-VN" sz="36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361950" y="5654044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>
                <a:solidFill>
                  <a:srgbClr val="0070C0"/>
                </a:solidFill>
              </a:rPr>
              <a:t>Fallacy </a:t>
            </a:r>
            <a:r>
              <a:rPr lang="vi-VN" sz="2400" b="1" kern="0" dirty="0" err="1">
                <a:solidFill>
                  <a:srgbClr val="0070C0"/>
                </a:solidFill>
              </a:rPr>
              <a:t>type</a:t>
            </a:r>
            <a:r>
              <a:rPr lang="en-US" sz="2400" b="1" kern="0" dirty="0">
                <a:solidFill>
                  <a:srgbClr val="0070C0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561438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162118"/>
            <a:ext cx="85344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Input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457200" y="6199893"/>
            <a:ext cx="208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Source: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039100" cy="723900"/>
          </a:xfrm>
        </p:spPr>
        <p:txBody>
          <a:bodyPr/>
          <a:lstStyle/>
          <a:p>
            <a:r>
              <a:rPr lang="vi-VN" sz="3600" dirty="0" err="1">
                <a:solidFill>
                  <a:srgbClr val="C00000"/>
                </a:solidFill>
              </a:rPr>
              <a:t>Fallacy</a:t>
            </a:r>
            <a:r>
              <a:rPr lang="vi-VN" sz="36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361950" y="5654044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>
                <a:solidFill>
                  <a:srgbClr val="0070C0"/>
                </a:solidFill>
              </a:rPr>
              <a:t>Fallacy </a:t>
            </a:r>
            <a:r>
              <a:rPr lang="vi-VN" sz="2400" b="1" kern="0" dirty="0" err="1">
                <a:solidFill>
                  <a:srgbClr val="0070C0"/>
                </a:solidFill>
              </a:rPr>
              <a:t>type</a:t>
            </a:r>
            <a:r>
              <a:rPr lang="en-US" sz="2400" b="1" kern="0" dirty="0">
                <a:solidFill>
                  <a:srgbClr val="0070C0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3292116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162118"/>
            <a:ext cx="85344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457200" y="6199893"/>
            <a:ext cx="208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Source: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039100" cy="723900"/>
          </a:xfrm>
        </p:spPr>
        <p:txBody>
          <a:bodyPr/>
          <a:lstStyle/>
          <a:p>
            <a:r>
              <a:rPr lang="vi-VN" sz="3600" dirty="0" err="1">
                <a:solidFill>
                  <a:srgbClr val="C00000"/>
                </a:solidFill>
              </a:rPr>
              <a:t>Fallacy</a:t>
            </a:r>
            <a:r>
              <a:rPr lang="vi-VN" sz="36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361950" y="5654044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>
                <a:solidFill>
                  <a:srgbClr val="0070C0"/>
                </a:solidFill>
              </a:rPr>
              <a:t>Fallacy </a:t>
            </a:r>
            <a:r>
              <a:rPr lang="vi-VN" sz="2400" b="1" kern="0" dirty="0" err="1">
                <a:solidFill>
                  <a:srgbClr val="0070C0"/>
                </a:solidFill>
              </a:rPr>
              <a:t>type</a:t>
            </a:r>
            <a:r>
              <a:rPr lang="en-US" sz="2400" b="1" kern="0" dirty="0">
                <a:solidFill>
                  <a:srgbClr val="0070C0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49993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6331689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162118"/>
            <a:ext cx="85344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457200" y="6199893"/>
            <a:ext cx="208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Source: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039100" cy="723900"/>
          </a:xfrm>
        </p:spPr>
        <p:txBody>
          <a:bodyPr/>
          <a:lstStyle/>
          <a:p>
            <a:r>
              <a:rPr lang="vi-VN" sz="3600" dirty="0" err="1">
                <a:solidFill>
                  <a:srgbClr val="C00000"/>
                </a:solidFill>
              </a:rPr>
              <a:t>Fallacy</a:t>
            </a:r>
            <a:r>
              <a:rPr lang="vi-VN" sz="36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361950" y="5654044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>
                <a:solidFill>
                  <a:srgbClr val="0070C0"/>
                </a:solidFill>
              </a:rPr>
              <a:t>Fallacy </a:t>
            </a:r>
            <a:r>
              <a:rPr lang="vi-VN" sz="2400" b="1" kern="0" dirty="0" err="1">
                <a:solidFill>
                  <a:srgbClr val="0070C0"/>
                </a:solidFill>
              </a:rPr>
              <a:t>type</a:t>
            </a:r>
            <a:r>
              <a:rPr lang="en-US" sz="2400" b="1" kern="0" dirty="0">
                <a:solidFill>
                  <a:srgbClr val="0070C0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2733922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162118"/>
            <a:ext cx="85344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Input: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457200" y="6199893"/>
            <a:ext cx="208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Source: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039100" cy="723900"/>
          </a:xfrm>
        </p:spPr>
        <p:txBody>
          <a:bodyPr/>
          <a:lstStyle/>
          <a:p>
            <a:r>
              <a:rPr lang="vi-VN" sz="3600" dirty="0" err="1">
                <a:solidFill>
                  <a:srgbClr val="C00000"/>
                </a:solidFill>
              </a:rPr>
              <a:t>Fallacy</a:t>
            </a:r>
            <a:r>
              <a:rPr lang="vi-VN" sz="36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361950" y="5654044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>
                <a:solidFill>
                  <a:srgbClr val="0070C0"/>
                </a:solidFill>
              </a:rPr>
              <a:t>Fallacy </a:t>
            </a:r>
            <a:r>
              <a:rPr lang="vi-VN" sz="2400" b="1" kern="0" dirty="0" err="1">
                <a:solidFill>
                  <a:srgbClr val="0070C0"/>
                </a:solidFill>
              </a:rPr>
              <a:t>type</a:t>
            </a:r>
            <a:r>
              <a:rPr lang="en-US" sz="2400" b="1" kern="0" dirty="0">
                <a:solidFill>
                  <a:srgbClr val="0070C0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3482227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80057" y="2667000"/>
            <a:ext cx="85344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45479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838200" y="1219200"/>
            <a:ext cx="7467600" cy="3429000"/>
          </a:xfrm>
        </p:spPr>
        <p:txBody>
          <a:bodyPr/>
          <a:lstStyle/>
          <a:p>
            <a:pPr eaLnBrk="1" hangingPunct="1"/>
            <a:r>
              <a:rPr lang="en-US" sz="2800" b="1" dirty="0"/>
              <a:t>CHAPTER 6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4800" b="1" dirty="0"/>
              <a:t>Logical Fallacies</a:t>
            </a:r>
          </a:p>
          <a:p>
            <a:pPr eaLnBrk="1" hangingPunct="1"/>
            <a:r>
              <a:rPr lang="en-US" dirty="0"/>
              <a:t>of </a:t>
            </a:r>
          </a:p>
          <a:p>
            <a:pPr eaLnBrk="1" hangingPunct="1"/>
            <a:r>
              <a:rPr lang="en-US" sz="3600" b="1" dirty="0"/>
              <a:t>Insufficient Evidence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7518</TotalTime>
  <Words>3351</Words>
  <Application>Microsoft Office PowerPoint</Application>
  <PresentationFormat>On-screen Show (4:3)</PresentationFormat>
  <Paragraphs>438</Paragraphs>
  <Slides>82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Calibri</vt:lpstr>
      <vt:lpstr>Noto Sans Symbols</vt:lpstr>
      <vt:lpstr>Quattrocento Sans</vt:lpstr>
      <vt:lpstr>Söhne</vt:lpstr>
      <vt:lpstr>Tahoma</vt:lpstr>
      <vt:lpstr>Wingdings</vt:lpstr>
      <vt:lpstr>Default Design</vt:lpstr>
      <vt:lpstr>REVIEW OF CHAPTER 5</vt:lpstr>
      <vt:lpstr>CHAPTER 5: FALLACIES OF RELEVANCE</vt:lpstr>
      <vt:lpstr>PowerPoint Presentation</vt:lpstr>
      <vt:lpstr>Assignment</vt:lpstr>
      <vt:lpstr>Assignment</vt:lpstr>
      <vt:lpstr>PowerPoint Presentation</vt:lpstr>
      <vt:lpstr>PowerPoint Presentation</vt:lpstr>
      <vt:lpstr>PowerPoint Presentation</vt:lpstr>
      <vt:lpstr>PowerPoint Presentation</vt:lpstr>
      <vt:lpstr>Fallacies of Insufficient Evidence</vt:lpstr>
      <vt:lpstr>Do you accept the argument?</vt:lpstr>
      <vt:lpstr>1. Inappropriate Appeal to Authority</vt:lpstr>
      <vt:lpstr>1. Inappropriate Appeal to Authority</vt:lpstr>
      <vt:lpstr>1. Question their expertise</vt:lpstr>
      <vt:lpstr>Task: Question their expertise </vt:lpstr>
      <vt:lpstr>Task: Question their expertise </vt:lpstr>
      <vt:lpstr>2. Question their biasedness</vt:lpstr>
      <vt:lpstr>3. Question their credibility </vt:lpstr>
      <vt:lpstr>PowerPoint Presentation</vt:lpstr>
      <vt:lpstr>1. Inappropriate Appeal to Authority (cont)</vt:lpstr>
      <vt:lpstr>5. Question their observations  </vt:lpstr>
      <vt:lpstr>6. Question their peers’ consensus </vt:lpstr>
      <vt:lpstr>7. Question their claim’s possibility </vt:lpstr>
      <vt:lpstr>2. Appeal to Ignorance</vt:lpstr>
      <vt:lpstr>2. Appeal to Ignorance (cont’)</vt:lpstr>
      <vt:lpstr>2. Appeal to Ignorance (cont’)</vt:lpstr>
      <vt:lpstr>3. False Alternatives</vt:lpstr>
      <vt:lpstr>3. False Alternatives</vt:lpstr>
      <vt:lpstr>Fun: What is the woman’s answer?</vt:lpstr>
      <vt:lpstr>4. Loaded Question</vt:lpstr>
      <vt:lpstr>Reid technique for questioning suspects </vt:lpstr>
      <vt:lpstr>5. Questionable Cause</vt:lpstr>
      <vt:lpstr>5. Questionable Cause</vt:lpstr>
      <vt:lpstr>Questionable Cause  </vt:lpstr>
      <vt:lpstr>Questionable Cause: Which type is it?</vt:lpstr>
      <vt:lpstr>Questionable Cause: Which type is it?</vt:lpstr>
      <vt:lpstr>PowerPoint Presentation</vt:lpstr>
      <vt:lpstr>6. Hasty Generalization</vt:lpstr>
      <vt:lpstr>6. Hasty Generalization (cont)</vt:lpstr>
      <vt:lpstr>6. Hasty Generalization (cont)</vt:lpstr>
      <vt:lpstr>6. Hasty generalization vs. Composition</vt:lpstr>
      <vt:lpstr>Practice</vt:lpstr>
      <vt:lpstr>7. Division</vt:lpstr>
      <vt:lpstr>8. The Slippery Slope</vt:lpstr>
      <vt:lpstr>8. The Slippery Slope (cont)</vt:lpstr>
      <vt:lpstr>9. Weak Analogy</vt:lpstr>
      <vt:lpstr>PowerPoint Presentation</vt:lpstr>
      <vt:lpstr>10. Inconsistency</vt:lpstr>
      <vt:lpstr>10. Inconsistency (Cont)</vt:lpstr>
      <vt:lpstr>10. Inconsistency (Cont)</vt:lpstr>
      <vt:lpstr>REVIEW: FALLACIES</vt:lpstr>
      <vt:lpstr>CHAPTER 5: FALLACIES OF RELEVANCE</vt:lpstr>
      <vt:lpstr>PowerPoint Presentation</vt:lpstr>
      <vt:lpstr>PowerPoint Presentation</vt:lpstr>
      <vt:lpstr>PowerPoint Presentation</vt:lpstr>
      <vt:lpstr>PowerPoint Presentation</vt:lpstr>
      <vt:lpstr>Assignment</vt:lpstr>
      <vt:lpstr>Name the fallacies</vt:lpstr>
      <vt:lpstr>PowerPoint Presentation</vt:lpstr>
      <vt:lpstr>Name the fallacies</vt:lpstr>
      <vt:lpstr>Name the fallacies</vt:lpstr>
      <vt:lpstr>PowerPoint Presentation</vt:lpstr>
      <vt:lpstr>WHICH FALLACY IS IT?</vt:lpstr>
      <vt:lpstr>WHICH FALLACY IS IT?</vt:lpstr>
      <vt:lpstr>WHICH FALLACIES ARE THEY?</vt:lpstr>
      <vt:lpstr>WHICH FALLACY IS IT?</vt:lpstr>
      <vt:lpstr>WHICH FALLACY IS IT?</vt:lpstr>
      <vt:lpstr>WHICH FALLACY IS IT?</vt:lpstr>
      <vt:lpstr>WHICH FALLACY IS IT?</vt:lpstr>
      <vt:lpstr>PowerPoint Presentation</vt:lpstr>
      <vt:lpstr>PowerPoint Presentation</vt:lpstr>
      <vt:lpstr>PowerPoint Presentation</vt:lpstr>
      <vt:lpstr>PowerPoint Presentation</vt:lpstr>
      <vt:lpstr>WHICH FALLACY IS IT?</vt:lpstr>
      <vt:lpstr>PowerPoint Presentation</vt:lpstr>
      <vt:lpstr>Assignment </vt:lpstr>
      <vt:lpstr>Fallacy of insufficient evidence</vt:lpstr>
      <vt:lpstr>Fallacy of insufficient evidence</vt:lpstr>
      <vt:lpstr>Fallacy of insufficient evidence</vt:lpstr>
      <vt:lpstr>Fallacy of insufficient evidence</vt:lpstr>
      <vt:lpstr>Fallacy of insufficient evidence</vt:lpstr>
      <vt:lpstr>PowerPoint Presentation</vt:lpstr>
    </vt:vector>
  </TitlesOfParts>
  <Company>- ETH0 -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Do Thi Dieu Ngoc</cp:lastModifiedBy>
  <cp:revision>286</cp:revision>
  <dcterms:created xsi:type="dcterms:W3CDTF">2012-10-20T10:22:43Z</dcterms:created>
  <dcterms:modified xsi:type="dcterms:W3CDTF">2024-05-13T03:19:44Z</dcterms:modified>
</cp:coreProperties>
</file>